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58" r:id="rId3"/>
    <p:sldId id="330" r:id="rId4"/>
    <p:sldId id="331" r:id="rId5"/>
    <p:sldId id="332" r:id="rId6"/>
    <p:sldId id="335" r:id="rId7"/>
    <p:sldId id="334" r:id="rId8"/>
    <p:sldId id="337" r:id="rId9"/>
    <p:sldId id="333" r:id="rId10"/>
    <p:sldId id="336" r:id="rId11"/>
    <p:sldId id="314" r:id="rId12"/>
    <p:sldId id="327" r:id="rId13"/>
    <p:sldId id="324"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84" autoAdjust="0"/>
  </p:normalViewPr>
  <p:slideViewPr>
    <p:cSldViewPr>
      <p:cViewPr>
        <p:scale>
          <a:sx n="78" d="100"/>
          <a:sy n="78" d="100"/>
        </p:scale>
        <p:origin x="-2574" y="-6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B306DDD8-E9AF-4D6D-8891-17604EB85C03}" type="datetimeFigureOut">
              <a:rPr lang="en-US" smtClean="0"/>
              <a:t>8/23/2017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045C962-F466-46C0-B7AF-30B712AE8073}" type="slidenum">
              <a:rPr lang="en-US" smtClean="0"/>
              <a:t>‹#›</a:t>
            </a:fld>
            <a:endParaRPr lang="en-US"/>
          </a:p>
        </p:txBody>
      </p:sp>
    </p:spTree>
    <p:extLst>
      <p:ext uri="{BB962C8B-B14F-4D97-AF65-F5344CB8AC3E}">
        <p14:creationId xmlns:p14="http://schemas.microsoft.com/office/powerpoint/2010/main" val="436240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5C962-F466-46C0-B7AF-30B712AE8073}" type="slidenum">
              <a:rPr lang="en-US" smtClean="0"/>
              <a:t>1</a:t>
            </a:fld>
            <a:endParaRPr lang="en-US"/>
          </a:p>
        </p:txBody>
      </p:sp>
    </p:spTree>
    <p:extLst>
      <p:ext uri="{BB962C8B-B14F-4D97-AF65-F5344CB8AC3E}">
        <p14:creationId xmlns:p14="http://schemas.microsoft.com/office/powerpoint/2010/main" val="638658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z="1400" kern="1200" dirty="0">
              <a:solidFill>
                <a:schemeClr val="tx1"/>
              </a:solidFill>
              <a:effectLst/>
              <a:latin typeface="+mn-lt"/>
              <a:ea typeface="+mn-ea"/>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045C962-F466-46C0-B7AF-30B712AE8073}" type="slidenum">
              <a:rPr lang="en-US" smtClean="0"/>
              <a:t>11</a:t>
            </a:fld>
            <a:endParaRPr lang="en-US"/>
          </a:p>
        </p:txBody>
      </p:sp>
    </p:spTree>
    <p:extLst>
      <p:ext uri="{BB962C8B-B14F-4D97-AF65-F5344CB8AC3E}">
        <p14:creationId xmlns:p14="http://schemas.microsoft.com/office/powerpoint/2010/main" val="419528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665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045C962-F466-46C0-B7AF-30B712AE8073}" type="slidenum">
              <a:rPr lang="en-US" smtClean="0"/>
              <a:t>13</a:t>
            </a:fld>
            <a:endParaRPr lang="en-US"/>
          </a:p>
        </p:txBody>
      </p:sp>
    </p:spTree>
    <p:extLst>
      <p:ext uri="{BB962C8B-B14F-4D97-AF65-F5344CB8AC3E}">
        <p14:creationId xmlns:p14="http://schemas.microsoft.com/office/powerpoint/2010/main" val="20252769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643C532-BC67-46F1-89C8-C2D8FC92462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B205B-FE0B-4001-B5B2-1C26265FBFBF}" type="slidenum">
              <a:rPr lang="en-US" smtClean="0"/>
              <a:t>‹#›</a:t>
            </a:fld>
            <a:endParaRPr lang="en-US"/>
          </a:p>
        </p:txBody>
      </p:sp>
    </p:spTree>
    <p:extLst>
      <p:ext uri="{BB962C8B-B14F-4D97-AF65-F5344CB8AC3E}">
        <p14:creationId xmlns:p14="http://schemas.microsoft.com/office/powerpoint/2010/main" val="33113258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3C532-BC67-46F1-89C8-C2D8FC92462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B205B-FE0B-4001-B5B2-1C26265FBFBF}" type="slidenum">
              <a:rPr lang="en-US" smtClean="0"/>
              <a:t>‹#›</a:t>
            </a:fld>
            <a:endParaRPr lang="en-US"/>
          </a:p>
        </p:txBody>
      </p:sp>
    </p:spTree>
    <p:extLst>
      <p:ext uri="{BB962C8B-B14F-4D97-AF65-F5344CB8AC3E}">
        <p14:creationId xmlns:p14="http://schemas.microsoft.com/office/powerpoint/2010/main" val="369753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3C532-BC67-46F1-89C8-C2D8FC92462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B205B-FE0B-4001-B5B2-1C26265FBFBF}" type="slidenum">
              <a:rPr lang="en-US" smtClean="0"/>
              <a:t>‹#›</a:t>
            </a:fld>
            <a:endParaRPr lang="en-US"/>
          </a:p>
        </p:txBody>
      </p:sp>
    </p:spTree>
    <p:extLst>
      <p:ext uri="{BB962C8B-B14F-4D97-AF65-F5344CB8AC3E}">
        <p14:creationId xmlns:p14="http://schemas.microsoft.com/office/powerpoint/2010/main" val="42883967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643C532-BC67-46F1-89C8-C2D8FC92462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B205B-FE0B-4001-B5B2-1C26265FBFBF}" type="slidenum">
              <a:rPr lang="en-US" smtClean="0"/>
              <a:t>‹#›</a:t>
            </a:fld>
            <a:endParaRPr lang="en-US"/>
          </a:p>
        </p:txBody>
      </p:sp>
    </p:spTree>
    <p:extLst>
      <p:ext uri="{BB962C8B-B14F-4D97-AF65-F5344CB8AC3E}">
        <p14:creationId xmlns:p14="http://schemas.microsoft.com/office/powerpoint/2010/main" val="2108834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643C532-BC67-46F1-89C8-C2D8FC92462C}" type="datetimeFigureOut">
              <a:rPr lang="en-US" smtClean="0"/>
              <a:t>8/23/2017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7B205B-FE0B-4001-B5B2-1C26265FBFBF}" type="slidenum">
              <a:rPr lang="en-US" smtClean="0"/>
              <a:t>‹#›</a:t>
            </a:fld>
            <a:endParaRPr lang="en-US"/>
          </a:p>
        </p:txBody>
      </p:sp>
    </p:spTree>
    <p:extLst>
      <p:ext uri="{BB962C8B-B14F-4D97-AF65-F5344CB8AC3E}">
        <p14:creationId xmlns:p14="http://schemas.microsoft.com/office/powerpoint/2010/main" val="22048972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643C532-BC67-46F1-89C8-C2D8FC92462C}"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B205B-FE0B-4001-B5B2-1C26265FBFBF}" type="slidenum">
              <a:rPr lang="en-US" smtClean="0"/>
              <a:t>‹#›</a:t>
            </a:fld>
            <a:endParaRPr lang="en-US"/>
          </a:p>
        </p:txBody>
      </p:sp>
    </p:spTree>
    <p:extLst>
      <p:ext uri="{BB962C8B-B14F-4D97-AF65-F5344CB8AC3E}">
        <p14:creationId xmlns:p14="http://schemas.microsoft.com/office/powerpoint/2010/main" val="1071921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643C532-BC67-46F1-89C8-C2D8FC92462C}" type="datetimeFigureOut">
              <a:rPr lang="en-US" smtClean="0"/>
              <a:t>8/23/2017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7B205B-FE0B-4001-B5B2-1C26265FBFBF}" type="slidenum">
              <a:rPr lang="en-US" smtClean="0"/>
              <a:t>‹#›</a:t>
            </a:fld>
            <a:endParaRPr lang="en-US"/>
          </a:p>
        </p:txBody>
      </p:sp>
    </p:spTree>
    <p:extLst>
      <p:ext uri="{BB962C8B-B14F-4D97-AF65-F5344CB8AC3E}">
        <p14:creationId xmlns:p14="http://schemas.microsoft.com/office/powerpoint/2010/main" val="87693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643C532-BC67-46F1-89C8-C2D8FC92462C}" type="datetimeFigureOut">
              <a:rPr lang="en-US" smtClean="0"/>
              <a:t>8/23/2017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7B205B-FE0B-4001-B5B2-1C26265FBFBF}" type="slidenum">
              <a:rPr lang="en-US" smtClean="0"/>
              <a:t>‹#›</a:t>
            </a:fld>
            <a:endParaRPr lang="en-US"/>
          </a:p>
        </p:txBody>
      </p:sp>
    </p:spTree>
    <p:extLst>
      <p:ext uri="{BB962C8B-B14F-4D97-AF65-F5344CB8AC3E}">
        <p14:creationId xmlns:p14="http://schemas.microsoft.com/office/powerpoint/2010/main" val="30184963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43C532-BC67-46F1-89C8-C2D8FC92462C}" type="datetimeFigureOut">
              <a:rPr lang="en-US" smtClean="0"/>
              <a:t>8/23/2017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7B205B-FE0B-4001-B5B2-1C26265FBFBF}" type="slidenum">
              <a:rPr lang="en-US" smtClean="0"/>
              <a:t>‹#›</a:t>
            </a:fld>
            <a:endParaRPr lang="en-US"/>
          </a:p>
        </p:txBody>
      </p:sp>
    </p:spTree>
    <p:extLst>
      <p:ext uri="{BB962C8B-B14F-4D97-AF65-F5344CB8AC3E}">
        <p14:creationId xmlns:p14="http://schemas.microsoft.com/office/powerpoint/2010/main" val="1541396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3C532-BC67-46F1-89C8-C2D8FC92462C}"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B205B-FE0B-4001-B5B2-1C26265FBFBF}" type="slidenum">
              <a:rPr lang="en-US" smtClean="0"/>
              <a:t>‹#›</a:t>
            </a:fld>
            <a:endParaRPr lang="en-US"/>
          </a:p>
        </p:txBody>
      </p:sp>
    </p:spTree>
    <p:extLst>
      <p:ext uri="{BB962C8B-B14F-4D97-AF65-F5344CB8AC3E}">
        <p14:creationId xmlns:p14="http://schemas.microsoft.com/office/powerpoint/2010/main" val="3176576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643C532-BC67-46F1-89C8-C2D8FC92462C}" type="datetimeFigureOut">
              <a:rPr lang="en-US" smtClean="0"/>
              <a:t>8/23/2017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7B205B-FE0B-4001-B5B2-1C26265FBFBF}" type="slidenum">
              <a:rPr lang="en-US" smtClean="0"/>
              <a:t>‹#›</a:t>
            </a:fld>
            <a:endParaRPr lang="en-US"/>
          </a:p>
        </p:txBody>
      </p:sp>
    </p:spTree>
    <p:extLst>
      <p:ext uri="{BB962C8B-B14F-4D97-AF65-F5344CB8AC3E}">
        <p14:creationId xmlns:p14="http://schemas.microsoft.com/office/powerpoint/2010/main" val="12808473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43C532-BC67-46F1-89C8-C2D8FC92462C}" type="datetimeFigureOut">
              <a:rPr lang="en-US" smtClean="0"/>
              <a:t>8/23/2017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C7B205B-FE0B-4001-B5B2-1C26265FBFBF}" type="slidenum">
              <a:rPr lang="en-US" smtClean="0"/>
              <a:t>‹#›</a:t>
            </a:fld>
            <a:endParaRPr lang="en-US"/>
          </a:p>
        </p:txBody>
      </p:sp>
      <p:pic>
        <p:nvPicPr>
          <p:cNvPr id="4098" name="Picture 2" descr="LHIC Logo 09"/>
          <p:cNvPicPr>
            <a:picLocks noChangeAspect="1" noChangeArrowheads="1"/>
          </p:cNvPicPr>
          <p:nvPr userDrawn="1"/>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52400" y="5719804"/>
            <a:ext cx="3048000" cy="1270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EEECE1"/>
                  </a:outerShdw>
                </a:effectLst>
              </a14:hiddenEffects>
            </a:ext>
          </a:extLst>
        </p:spPr>
      </p:pic>
    </p:spTree>
    <p:extLst>
      <p:ext uri="{BB962C8B-B14F-4D97-AF65-F5344CB8AC3E}">
        <p14:creationId xmlns:p14="http://schemas.microsoft.com/office/powerpoint/2010/main" val="35459862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8079" y="457200"/>
            <a:ext cx="53832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ctrTitle"/>
          </p:nvPr>
        </p:nvSpPr>
        <p:spPr>
          <a:xfrm>
            <a:off x="713485" y="3657600"/>
            <a:ext cx="7772400" cy="1470025"/>
          </a:xfrm>
        </p:spPr>
        <p:txBody>
          <a:bodyPr/>
          <a:lstStyle/>
          <a:p>
            <a:r>
              <a:rPr lang="en-US" b="1" dirty="0"/>
              <a:t>Healthy Weight Work Group</a:t>
            </a:r>
            <a:br>
              <a:rPr lang="en-US" b="1" dirty="0"/>
            </a:br>
            <a:r>
              <a:rPr lang="en-US" dirty="0" smtClean="0"/>
              <a:t>August 24, </a:t>
            </a:r>
            <a:r>
              <a:rPr lang="en-US" dirty="0"/>
              <a:t>2017</a:t>
            </a:r>
          </a:p>
        </p:txBody>
      </p:sp>
    </p:spTree>
    <p:extLst>
      <p:ext uri="{BB962C8B-B14F-4D97-AF65-F5344CB8AC3E}">
        <p14:creationId xmlns:p14="http://schemas.microsoft.com/office/powerpoint/2010/main" val="7704716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rgbClr val="0070C0"/>
          </a:solidFill>
        </p:spPr>
        <p:txBody>
          <a:bodyPr/>
          <a:lstStyle/>
          <a:p>
            <a:r>
              <a:rPr lang="en-US" smtClean="0">
                <a:solidFill>
                  <a:schemeClr val="bg1"/>
                </a:solidFill>
              </a:rPr>
              <a:t>Membership Levels</a:t>
            </a:r>
            <a:endParaRPr lang="en-US" dirty="0">
              <a:solidFill>
                <a:schemeClr val="bg1"/>
              </a:solidFill>
            </a:endParaRPr>
          </a:p>
        </p:txBody>
      </p:sp>
      <p:sp>
        <p:nvSpPr>
          <p:cNvPr id="3" name="Content Placeholder 2"/>
          <p:cNvSpPr>
            <a:spLocks noGrp="1"/>
          </p:cNvSpPr>
          <p:nvPr>
            <p:ph idx="1"/>
          </p:nvPr>
        </p:nvSpPr>
        <p:spPr/>
        <p:txBody>
          <a:bodyPr>
            <a:normAutofit lnSpcReduction="10000"/>
          </a:bodyPr>
          <a:lstStyle/>
          <a:p>
            <a:pPr lvl="0"/>
            <a:r>
              <a:rPr lang="en-US" sz="2000" dirty="0">
                <a:solidFill>
                  <a:prstClr val="black"/>
                </a:solidFill>
              </a:rPr>
              <a:t>Level 1 Member: </a:t>
            </a:r>
          </a:p>
          <a:p>
            <a:pPr lvl="1"/>
            <a:r>
              <a:rPr lang="en-US" sz="1800" dirty="0">
                <a:solidFill>
                  <a:prstClr val="black"/>
                </a:solidFill>
              </a:rPr>
              <a:t>learn more about the resources available in my community</a:t>
            </a:r>
          </a:p>
          <a:p>
            <a:pPr lvl="1"/>
            <a:r>
              <a:rPr lang="en-US" sz="1800" dirty="0">
                <a:solidFill>
                  <a:prstClr val="black"/>
                </a:solidFill>
              </a:rPr>
              <a:t>share events and activities with the coalition,</a:t>
            </a:r>
          </a:p>
          <a:p>
            <a:pPr lvl="1"/>
            <a:r>
              <a:rPr lang="en-US" sz="1800" dirty="0">
                <a:solidFill>
                  <a:prstClr val="black"/>
                </a:solidFill>
              </a:rPr>
              <a:t>attend and participate in full HCLHIC meetings.</a:t>
            </a:r>
          </a:p>
          <a:p>
            <a:pPr lvl="0"/>
            <a:r>
              <a:rPr lang="en-US" sz="2000" dirty="0">
                <a:solidFill>
                  <a:prstClr val="black"/>
                </a:solidFill>
              </a:rPr>
              <a:t>Level 2 Member: </a:t>
            </a:r>
          </a:p>
          <a:p>
            <a:pPr lvl="1"/>
            <a:r>
              <a:rPr lang="en-US" sz="1800" dirty="0">
                <a:solidFill>
                  <a:prstClr val="black"/>
                </a:solidFill>
              </a:rPr>
              <a:t>learn more about the resources available in my community</a:t>
            </a:r>
          </a:p>
          <a:p>
            <a:pPr lvl="1"/>
            <a:r>
              <a:rPr lang="en-US" sz="1800" dirty="0">
                <a:solidFill>
                  <a:prstClr val="black"/>
                </a:solidFill>
              </a:rPr>
              <a:t>share events and activities with the coalition</a:t>
            </a:r>
          </a:p>
          <a:p>
            <a:pPr lvl="1"/>
            <a:r>
              <a:rPr lang="en-US" sz="1800" dirty="0">
                <a:solidFill>
                  <a:prstClr val="black"/>
                </a:solidFill>
              </a:rPr>
              <a:t>attend and participate in full HCLHIC and designated workgroup meetings</a:t>
            </a:r>
          </a:p>
          <a:p>
            <a:pPr lvl="0"/>
            <a:r>
              <a:rPr lang="en-US" sz="2000" dirty="0">
                <a:solidFill>
                  <a:prstClr val="black"/>
                </a:solidFill>
              </a:rPr>
              <a:t>Level 3 Member: </a:t>
            </a:r>
          </a:p>
          <a:p>
            <a:pPr lvl="1"/>
            <a:r>
              <a:rPr lang="en-US" sz="1800" dirty="0">
                <a:solidFill>
                  <a:prstClr val="black"/>
                </a:solidFill>
              </a:rPr>
              <a:t>learn more about the resources available in my community</a:t>
            </a:r>
          </a:p>
          <a:p>
            <a:pPr lvl="1"/>
            <a:r>
              <a:rPr lang="en-US" sz="1800" dirty="0">
                <a:solidFill>
                  <a:prstClr val="black"/>
                </a:solidFill>
              </a:rPr>
              <a:t>share my organization’s events and activities with the coalition</a:t>
            </a:r>
          </a:p>
          <a:p>
            <a:pPr lvl="1"/>
            <a:r>
              <a:rPr lang="en-US" sz="1800" dirty="0">
                <a:solidFill>
                  <a:prstClr val="black"/>
                </a:solidFill>
              </a:rPr>
              <a:t>attend and participate in full HCLHIC and designated workgroup meetings</a:t>
            </a:r>
          </a:p>
          <a:p>
            <a:pPr lvl="1"/>
            <a:r>
              <a:rPr lang="en-US" sz="1800" dirty="0">
                <a:solidFill>
                  <a:prstClr val="black"/>
                </a:solidFill>
              </a:rPr>
              <a:t>commit services and resources to contribute to the coalition and to further work group activities.</a:t>
            </a:r>
          </a:p>
          <a:p>
            <a:pPr marL="0" indent="0" algn="ctr">
              <a:buNone/>
            </a:pPr>
            <a:endParaRPr lang="en-US" dirty="0"/>
          </a:p>
        </p:txBody>
      </p:sp>
    </p:spTree>
    <p:extLst>
      <p:ext uri="{BB962C8B-B14F-4D97-AF65-F5344CB8AC3E}">
        <p14:creationId xmlns:p14="http://schemas.microsoft.com/office/powerpoint/2010/main" val="40565819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5000" y="5257800"/>
            <a:ext cx="5334000" cy="457200"/>
          </a:xfrm>
        </p:spPr>
        <p:txBody>
          <a:bodyPr>
            <a:normAutofit fontScale="92500"/>
          </a:bodyPr>
          <a:lstStyle/>
          <a:p>
            <a:pPr marL="0" indent="0">
              <a:buNone/>
            </a:pPr>
            <a:r>
              <a:rPr lang="en-US" sz="900" dirty="0"/>
              <a:t>Photo Credit: http://www.gettyimages.com/photos/7th-inning-stretch-boston?excludenudity=true&amp;sort=mostpopular&amp;mediatype=photography&amp;phrase=7th%20inning%20stretch%20boston</a:t>
            </a:r>
          </a:p>
        </p:txBody>
      </p:sp>
      <p:sp>
        <p:nvSpPr>
          <p:cNvPr id="4" name="Title 1"/>
          <p:cNvSpPr>
            <a:spLocks noGrp="1"/>
          </p:cNvSpPr>
          <p:nvPr>
            <p:ph type="title"/>
          </p:nvPr>
        </p:nvSpPr>
        <p:spPr>
          <a:xfrm>
            <a:off x="228600" y="274638"/>
            <a:ext cx="8686800" cy="1143000"/>
          </a:xfrm>
          <a:solidFill>
            <a:schemeClr val="accent6">
              <a:lumMod val="75000"/>
            </a:schemeClr>
          </a:solidFill>
        </p:spPr>
        <p:txBody>
          <a:bodyPr>
            <a:noAutofit/>
          </a:bodyPr>
          <a:lstStyle/>
          <a:p>
            <a:r>
              <a:rPr lang="en-US" sz="2800" b="1" dirty="0">
                <a:solidFill>
                  <a:schemeClr val="bg1"/>
                </a:solidFill>
              </a:rPr>
              <a:t>7</a:t>
            </a:r>
            <a:r>
              <a:rPr lang="en-US" sz="2800" b="1" baseline="30000" dirty="0">
                <a:solidFill>
                  <a:schemeClr val="bg1"/>
                </a:solidFill>
              </a:rPr>
              <a:t>th</a:t>
            </a:r>
            <a:r>
              <a:rPr lang="en-US" sz="2800" b="1" dirty="0">
                <a:solidFill>
                  <a:schemeClr val="bg1"/>
                </a:solidFill>
              </a:rPr>
              <a:t> Inning Stretch- Healthy Meeting Stretch Break</a:t>
            </a:r>
            <a:br>
              <a:rPr lang="en-US" sz="2800" b="1" dirty="0">
                <a:solidFill>
                  <a:schemeClr val="bg1"/>
                </a:solidFill>
              </a:rPr>
            </a:br>
            <a:r>
              <a:rPr lang="en-US" sz="2800" b="1" dirty="0">
                <a:solidFill>
                  <a:schemeClr val="bg1"/>
                </a:solidFill>
              </a:rPr>
              <a:t>(2 Minutes)</a:t>
            </a:r>
            <a:endParaRPr lang="en-US" sz="2400"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14513" y="1600200"/>
            <a:ext cx="5514975" cy="3657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9652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
          <p:cNvSpPr>
            <a:spLocks/>
          </p:cNvSpPr>
          <p:nvPr/>
        </p:nvSpPr>
        <p:spPr bwMode="auto">
          <a:xfrm>
            <a:off x="838200" y="930797"/>
            <a:ext cx="6553200" cy="497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4000">
                <a:solidFill>
                  <a:srgbClr val="727272"/>
                </a:solidFill>
                <a:latin typeface="Futura" charset="0"/>
                <a:ea typeface="ヒラギノ角ゴ ProN W3" charset="0"/>
                <a:cs typeface="ヒラギノ角ゴ ProN W3" charset="0"/>
                <a:sym typeface="Futura" charset="0"/>
              </a:defRPr>
            </a:lvl1pPr>
            <a:lvl2pPr marL="742950" indent="-285750">
              <a:defRPr sz="4000">
                <a:solidFill>
                  <a:srgbClr val="727272"/>
                </a:solidFill>
                <a:latin typeface="Futura" charset="0"/>
                <a:ea typeface="ヒラギノ角ゴ ProN W3" charset="0"/>
                <a:cs typeface="ヒラギノ角ゴ ProN W3" charset="0"/>
                <a:sym typeface="Futura" charset="0"/>
              </a:defRPr>
            </a:lvl2pPr>
            <a:lvl3pPr marL="1143000" indent="-228600">
              <a:defRPr sz="4000">
                <a:solidFill>
                  <a:srgbClr val="727272"/>
                </a:solidFill>
                <a:latin typeface="Futura" charset="0"/>
                <a:ea typeface="ヒラギノ角ゴ ProN W3" charset="0"/>
                <a:cs typeface="ヒラギノ角ゴ ProN W3" charset="0"/>
                <a:sym typeface="Futura" charset="0"/>
              </a:defRPr>
            </a:lvl3pPr>
            <a:lvl4pPr marL="1600200" indent="-228600">
              <a:defRPr sz="4000">
                <a:solidFill>
                  <a:srgbClr val="727272"/>
                </a:solidFill>
                <a:latin typeface="Futura" charset="0"/>
                <a:ea typeface="ヒラギノ角ゴ ProN W3" charset="0"/>
                <a:cs typeface="ヒラギノ角ゴ ProN W3" charset="0"/>
                <a:sym typeface="Futura" charset="0"/>
              </a:defRPr>
            </a:lvl4pPr>
            <a:lvl5pPr marL="2057400" indent="-228600">
              <a:defRPr sz="4000">
                <a:solidFill>
                  <a:srgbClr val="727272"/>
                </a:solidFill>
                <a:latin typeface="Futura" charset="0"/>
                <a:ea typeface="ヒラギノ角ゴ ProN W3" charset="0"/>
                <a:cs typeface="ヒラギノ角ゴ ProN W3" charset="0"/>
                <a:sym typeface="Futura" charset="0"/>
              </a:defRPr>
            </a:lvl5pPr>
            <a:lvl6pPr marL="25146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eaLnBrk="1" hangingPunct="1">
              <a:buSzPct val="89000"/>
            </a:pPr>
            <a:endParaRPr lang="en-US" altLang="en-US" sz="2000" dirty="0">
              <a:solidFill>
                <a:srgbClr val="FF9400"/>
              </a:solidFill>
              <a:latin typeface="Myriad Pro Bold" charset="0"/>
              <a:ea typeface="Myriad Pro Bold" charset="0"/>
              <a:cs typeface="Myriad Pro Bold" charset="0"/>
              <a:sym typeface="Myriad Pro Bold" charset="0"/>
            </a:endParaRPr>
          </a:p>
        </p:txBody>
      </p:sp>
      <p:sp>
        <p:nvSpPr>
          <p:cNvPr id="4" name="Rectangle 3"/>
          <p:cNvSpPr>
            <a:spLocks/>
          </p:cNvSpPr>
          <p:nvPr/>
        </p:nvSpPr>
        <p:spPr bwMode="auto">
          <a:xfrm>
            <a:off x="1" y="100428"/>
            <a:ext cx="9140952" cy="1196951"/>
          </a:xfrm>
          <a:prstGeom prst="rect">
            <a:avLst/>
          </a:prstGeom>
          <a:solidFill>
            <a:srgbClr val="0070C0"/>
          </a:solidFill>
          <a:ln>
            <a:noFill/>
          </a:ln>
          <a:extLst/>
        </p:spPr>
        <p:txBody>
          <a:bodyPr lIns="0" tIns="0" rIns="0" bIns="0" anchor="ctr"/>
          <a:lstStyle>
            <a:lvl1pPr>
              <a:defRPr sz="4000">
                <a:solidFill>
                  <a:srgbClr val="727272"/>
                </a:solidFill>
                <a:latin typeface="Futura" charset="0"/>
                <a:ea typeface="ヒラギノ角ゴ ProN W3" charset="0"/>
                <a:cs typeface="ヒラギノ角ゴ ProN W3" charset="0"/>
                <a:sym typeface="Futura" charset="0"/>
              </a:defRPr>
            </a:lvl1pPr>
            <a:lvl2pPr marL="742950" indent="-285750">
              <a:defRPr sz="4000">
                <a:solidFill>
                  <a:srgbClr val="727272"/>
                </a:solidFill>
                <a:latin typeface="Futura" charset="0"/>
                <a:ea typeface="ヒラギノ角ゴ ProN W3" charset="0"/>
                <a:cs typeface="ヒラギノ角ゴ ProN W3" charset="0"/>
                <a:sym typeface="Futura" charset="0"/>
              </a:defRPr>
            </a:lvl2pPr>
            <a:lvl3pPr marL="1143000" indent="-228600">
              <a:defRPr sz="4000">
                <a:solidFill>
                  <a:srgbClr val="727272"/>
                </a:solidFill>
                <a:latin typeface="Futura" charset="0"/>
                <a:ea typeface="ヒラギノ角ゴ ProN W3" charset="0"/>
                <a:cs typeface="ヒラギノ角ゴ ProN W3" charset="0"/>
                <a:sym typeface="Futura" charset="0"/>
              </a:defRPr>
            </a:lvl3pPr>
            <a:lvl4pPr marL="1600200" indent="-228600">
              <a:defRPr sz="4000">
                <a:solidFill>
                  <a:srgbClr val="727272"/>
                </a:solidFill>
                <a:latin typeface="Futura" charset="0"/>
                <a:ea typeface="ヒラギノ角ゴ ProN W3" charset="0"/>
                <a:cs typeface="ヒラギノ角ゴ ProN W3" charset="0"/>
                <a:sym typeface="Futura" charset="0"/>
              </a:defRPr>
            </a:lvl4pPr>
            <a:lvl5pPr marL="2057400" indent="-228600">
              <a:defRPr sz="4000">
                <a:solidFill>
                  <a:srgbClr val="727272"/>
                </a:solidFill>
                <a:latin typeface="Futura" charset="0"/>
                <a:ea typeface="ヒラギノ角ゴ ProN W3" charset="0"/>
                <a:cs typeface="ヒラギノ角ゴ ProN W3" charset="0"/>
                <a:sym typeface="Futura" charset="0"/>
              </a:defRPr>
            </a:lvl5pPr>
            <a:lvl6pPr marL="25146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algn="ctr"/>
            <a:r>
              <a:rPr lang="en-US" altLang="en-US" sz="4400" b="1" dirty="0" smtClean="0">
                <a:solidFill>
                  <a:schemeClr val="bg1"/>
                </a:solidFill>
                <a:latin typeface="+mn-lt"/>
                <a:ea typeface="Myriad Pro Bold" charset="0"/>
                <a:cs typeface="Myriad Pro Bold" charset="0"/>
                <a:sym typeface="Myriad Pro Bold" charset="0"/>
              </a:rPr>
              <a:t>Guest Speaker Presentation</a:t>
            </a:r>
            <a:endParaRPr lang="en-US" altLang="en-US" sz="4400" b="1" dirty="0">
              <a:solidFill>
                <a:schemeClr val="bg1"/>
              </a:solidFill>
              <a:latin typeface="+mn-lt"/>
              <a:ea typeface="Myriad Pro Bold" charset="0"/>
              <a:cs typeface="Myriad Pro Bold" charset="0"/>
              <a:sym typeface="Myriad Pro Bold" charset="0"/>
            </a:endParaRPr>
          </a:p>
        </p:txBody>
      </p:sp>
      <p:sp>
        <p:nvSpPr>
          <p:cNvPr id="2" name="Content Placeholder 1"/>
          <p:cNvSpPr>
            <a:spLocks noGrp="1"/>
          </p:cNvSpPr>
          <p:nvPr>
            <p:ph idx="1"/>
          </p:nvPr>
        </p:nvSpPr>
        <p:spPr>
          <a:xfrm>
            <a:off x="455684" y="1600200"/>
            <a:ext cx="8229600" cy="4114800"/>
          </a:xfrm>
        </p:spPr>
        <p:txBody>
          <a:bodyPr>
            <a:normAutofit/>
          </a:bodyPr>
          <a:lstStyle/>
          <a:p>
            <a:pPr marL="0" lvl="0" indent="0">
              <a:spcBef>
                <a:spcPts val="0"/>
              </a:spcBef>
              <a:buNone/>
            </a:pPr>
            <a:endParaRPr lang="en-US" sz="2400" dirty="0">
              <a:solidFill>
                <a:prstClr val="black"/>
              </a:solidFill>
            </a:endParaRPr>
          </a:p>
          <a:p>
            <a:pPr marL="0" lvl="0" indent="0" algn="ctr">
              <a:buNone/>
            </a:pPr>
            <a:r>
              <a:rPr lang="en-US" sz="3600" dirty="0">
                <a:solidFill>
                  <a:prstClr val="black"/>
                </a:solidFill>
              </a:rPr>
              <a:t>Darriel Harris from Johns Hopkins Food and Faith Project</a:t>
            </a:r>
          </a:p>
          <a:p>
            <a:pPr marL="400050" lvl="1" indent="0">
              <a:spcBef>
                <a:spcPts val="0"/>
              </a:spcBef>
              <a:buNone/>
            </a:pPr>
            <a:endParaRPr lang="en-US" sz="2000" dirty="0">
              <a:solidFill>
                <a:prstClr val="black"/>
              </a:solidFill>
            </a:endParaRPr>
          </a:p>
        </p:txBody>
      </p:sp>
    </p:spTree>
    <p:extLst>
      <p:ext uri="{BB962C8B-B14F-4D97-AF65-F5344CB8AC3E}">
        <p14:creationId xmlns:p14="http://schemas.microsoft.com/office/powerpoint/2010/main" val="12932057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lgn="ctr">
              <a:buNone/>
            </a:pPr>
            <a:r>
              <a:rPr lang="en-US" b="1" dirty="0"/>
              <a:t>Next Meeting: </a:t>
            </a:r>
          </a:p>
          <a:p>
            <a:pPr algn="ctr"/>
            <a:r>
              <a:rPr lang="en-US" b="1" dirty="0" smtClean="0"/>
              <a:t>FULL LHIC Meeting: September 28</a:t>
            </a:r>
            <a:r>
              <a:rPr lang="en-US" b="1" baseline="30000" dirty="0" smtClean="0"/>
              <a:t>th</a:t>
            </a:r>
            <a:r>
              <a:rPr lang="en-US" b="1" dirty="0" smtClean="0"/>
              <a:t>, 2017</a:t>
            </a:r>
          </a:p>
          <a:p>
            <a:pPr marL="0" indent="0" algn="ctr">
              <a:buNone/>
            </a:pPr>
            <a:r>
              <a:rPr lang="en-US" b="1" dirty="0" smtClean="0"/>
              <a:t>8:30 – 10:30 a.m. Susquehanna</a:t>
            </a:r>
          </a:p>
          <a:p>
            <a:pPr algn="ctr"/>
            <a:endParaRPr lang="en-US" b="1" dirty="0" smtClean="0"/>
          </a:p>
          <a:p>
            <a:pPr algn="ctr"/>
            <a:r>
              <a:rPr lang="en-US" b="1" dirty="0" smtClean="0"/>
              <a:t>Next Workgroup meeting: October 26, 2017 9:00-10:30 </a:t>
            </a:r>
            <a:r>
              <a:rPr lang="en-US" b="1" dirty="0"/>
              <a:t>a.m. Barton A</a:t>
            </a:r>
          </a:p>
        </p:txBody>
      </p:sp>
      <p:sp>
        <p:nvSpPr>
          <p:cNvPr id="4" name="Title 3"/>
          <p:cNvSpPr>
            <a:spLocks noGrp="1"/>
          </p:cNvSpPr>
          <p:nvPr>
            <p:ph type="title"/>
          </p:nvPr>
        </p:nvSpPr>
        <p:spPr bwMode="auto">
          <a:prstGeom prst="rect">
            <a:avLst/>
          </a:prstGeom>
          <a:solidFill>
            <a:srgbClr val="0070C3"/>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normAutofit/>
          </a:bodyPr>
          <a:lstStyle>
            <a:lvl1pPr>
              <a:defRPr sz="4000">
                <a:solidFill>
                  <a:srgbClr val="727272"/>
                </a:solidFill>
                <a:latin typeface="Futura" charset="0"/>
                <a:ea typeface="ヒラギノ角ゴ ProN W3" charset="0"/>
                <a:cs typeface="ヒラギノ角ゴ ProN W3" charset="0"/>
                <a:sym typeface="Futura" charset="0"/>
              </a:defRPr>
            </a:lvl1pPr>
            <a:lvl2pPr marL="742950" indent="-285750">
              <a:defRPr sz="4000">
                <a:solidFill>
                  <a:srgbClr val="727272"/>
                </a:solidFill>
                <a:latin typeface="Futura" charset="0"/>
                <a:ea typeface="ヒラギノ角ゴ ProN W3" charset="0"/>
                <a:cs typeface="ヒラギノ角ゴ ProN W3" charset="0"/>
                <a:sym typeface="Futura" charset="0"/>
              </a:defRPr>
            </a:lvl2pPr>
            <a:lvl3pPr marL="1143000" indent="-228600">
              <a:defRPr sz="4000">
                <a:solidFill>
                  <a:srgbClr val="727272"/>
                </a:solidFill>
                <a:latin typeface="Futura" charset="0"/>
                <a:ea typeface="ヒラギノ角ゴ ProN W3" charset="0"/>
                <a:cs typeface="ヒラギノ角ゴ ProN W3" charset="0"/>
                <a:sym typeface="Futura" charset="0"/>
              </a:defRPr>
            </a:lvl3pPr>
            <a:lvl4pPr marL="1600200" indent="-228600">
              <a:defRPr sz="4000">
                <a:solidFill>
                  <a:srgbClr val="727272"/>
                </a:solidFill>
                <a:latin typeface="Futura" charset="0"/>
                <a:ea typeface="ヒラギノ角ゴ ProN W3" charset="0"/>
                <a:cs typeface="ヒラギノ角ゴ ProN W3" charset="0"/>
                <a:sym typeface="Futura" charset="0"/>
              </a:defRPr>
            </a:lvl4pPr>
            <a:lvl5pPr marL="2057400" indent="-228600">
              <a:defRPr sz="4000">
                <a:solidFill>
                  <a:srgbClr val="727272"/>
                </a:solidFill>
                <a:latin typeface="Futura" charset="0"/>
                <a:ea typeface="ヒラギノ角ゴ ProN W3" charset="0"/>
                <a:cs typeface="ヒラギノ角ゴ ProN W3" charset="0"/>
                <a:sym typeface="Futura" charset="0"/>
              </a:defRPr>
            </a:lvl5pPr>
            <a:lvl6pPr marL="25146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r>
              <a:rPr lang="en-US" sz="3200" b="1" dirty="0">
                <a:solidFill>
                  <a:schemeClr val="bg1"/>
                </a:solidFill>
              </a:rPr>
              <a:t>Next Steps and Wrap-up for Full Work Group </a:t>
            </a:r>
            <a:r>
              <a:rPr lang="en-US" sz="3200" b="1" dirty="0" smtClean="0">
                <a:solidFill>
                  <a:schemeClr val="bg1"/>
                </a:solidFill>
              </a:rPr>
              <a:t>(5 </a:t>
            </a:r>
            <a:r>
              <a:rPr lang="en-US" sz="3200" b="1" dirty="0">
                <a:solidFill>
                  <a:schemeClr val="bg1"/>
                </a:solidFill>
              </a:rPr>
              <a:t>Minutes)</a:t>
            </a:r>
            <a:endParaRPr lang="en-US" altLang="en-US" sz="3200" b="1" dirty="0">
              <a:solidFill>
                <a:schemeClr val="bg1"/>
              </a:solidFill>
              <a:ea typeface="Myriad Pro Bold" charset="0"/>
              <a:cs typeface="Myriad Pro Bold" charset="0"/>
              <a:sym typeface="Myriad Pro Bold" charset="0"/>
            </a:endParaRPr>
          </a:p>
        </p:txBody>
      </p:sp>
    </p:spTree>
    <p:extLst>
      <p:ext uri="{BB962C8B-B14F-4D97-AF65-F5344CB8AC3E}">
        <p14:creationId xmlns:p14="http://schemas.microsoft.com/office/powerpoint/2010/main" val="13771324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1"/>
          <p:cNvSpPr>
            <a:spLocks/>
          </p:cNvSpPr>
          <p:nvPr/>
        </p:nvSpPr>
        <p:spPr bwMode="auto">
          <a:xfrm>
            <a:off x="399707" y="1524000"/>
            <a:ext cx="8481417" cy="4446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4000">
                <a:solidFill>
                  <a:srgbClr val="727272"/>
                </a:solidFill>
                <a:latin typeface="Futura" charset="0"/>
                <a:ea typeface="ヒラギノ角ゴ ProN W3" charset="0"/>
                <a:cs typeface="ヒラギノ角ゴ ProN W3" charset="0"/>
                <a:sym typeface="Futura" charset="0"/>
              </a:defRPr>
            </a:lvl1pPr>
            <a:lvl2pPr marL="742950" indent="-285750">
              <a:defRPr sz="4000">
                <a:solidFill>
                  <a:srgbClr val="727272"/>
                </a:solidFill>
                <a:latin typeface="Futura" charset="0"/>
                <a:ea typeface="ヒラギノ角ゴ ProN W3" charset="0"/>
                <a:cs typeface="ヒラギノ角ゴ ProN W3" charset="0"/>
                <a:sym typeface="Futura" charset="0"/>
              </a:defRPr>
            </a:lvl2pPr>
            <a:lvl3pPr marL="1143000" indent="-228600">
              <a:defRPr sz="4000">
                <a:solidFill>
                  <a:srgbClr val="727272"/>
                </a:solidFill>
                <a:latin typeface="Futura" charset="0"/>
                <a:ea typeface="ヒラギノ角ゴ ProN W3" charset="0"/>
                <a:cs typeface="ヒラギノ角ゴ ProN W3" charset="0"/>
                <a:sym typeface="Futura" charset="0"/>
              </a:defRPr>
            </a:lvl3pPr>
            <a:lvl4pPr marL="1600200" indent="-228600">
              <a:defRPr sz="4000">
                <a:solidFill>
                  <a:srgbClr val="727272"/>
                </a:solidFill>
                <a:latin typeface="Futura" charset="0"/>
                <a:ea typeface="ヒラギノ角ゴ ProN W3" charset="0"/>
                <a:cs typeface="ヒラギノ角ゴ ProN W3" charset="0"/>
                <a:sym typeface="Futura" charset="0"/>
              </a:defRPr>
            </a:lvl4pPr>
            <a:lvl5pPr marL="2057400" indent="-228600">
              <a:defRPr sz="4000">
                <a:solidFill>
                  <a:srgbClr val="727272"/>
                </a:solidFill>
                <a:latin typeface="Futura" charset="0"/>
                <a:ea typeface="ヒラギノ角ゴ ProN W3" charset="0"/>
                <a:cs typeface="ヒラギノ角ゴ ProN W3" charset="0"/>
                <a:sym typeface="Futura" charset="0"/>
              </a:defRPr>
            </a:lvl5pPr>
            <a:lvl6pPr marL="25146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pPr>
              <a:spcBef>
                <a:spcPts val="1687"/>
              </a:spcBef>
            </a:pPr>
            <a:endParaRPr lang="en-US" altLang="en-US" sz="2000" dirty="0">
              <a:solidFill>
                <a:schemeClr val="tx1"/>
              </a:solidFill>
              <a:latin typeface="Myriad Pro" charset="0"/>
              <a:ea typeface="Myriad Pro" charset="0"/>
              <a:cs typeface="Myriad Pro" charset="0"/>
              <a:sym typeface="Myriad Pro" charset="0"/>
            </a:endParaRPr>
          </a:p>
        </p:txBody>
      </p:sp>
      <p:sp>
        <p:nvSpPr>
          <p:cNvPr id="5" name="Rectangle 3"/>
          <p:cNvSpPr>
            <a:spLocks/>
          </p:cNvSpPr>
          <p:nvPr/>
        </p:nvSpPr>
        <p:spPr bwMode="auto">
          <a:xfrm>
            <a:off x="162903" y="76200"/>
            <a:ext cx="8652524" cy="1538288"/>
          </a:xfrm>
          <a:prstGeom prst="rect">
            <a:avLst/>
          </a:prstGeom>
          <a:solidFill>
            <a:srgbClr val="0070C3"/>
          </a:solidFill>
          <a:ln>
            <a:noFill/>
          </a:ln>
          <a:extLst>
            <a:ext uri="{91240B29-F687-4F45-9708-019B960494DF}">
              <a14:hiddenLine xmlns:a14="http://schemas.microsoft.com/office/drawing/2010/main" w="12700">
                <a:solidFill>
                  <a:srgbClr val="000000"/>
                </a:solidFill>
                <a:miter lim="800000"/>
                <a:headEnd/>
                <a:tailEnd/>
              </a14:hiddenLine>
            </a:ext>
          </a:extLst>
        </p:spPr>
        <p:txBody>
          <a:bodyPr lIns="0" tIns="0" rIns="0" bIns="0" anchor="ctr"/>
          <a:lstStyle>
            <a:lvl1pPr>
              <a:defRPr sz="4000">
                <a:solidFill>
                  <a:srgbClr val="727272"/>
                </a:solidFill>
                <a:latin typeface="Futura" charset="0"/>
                <a:ea typeface="ヒラギノ角ゴ ProN W3" charset="0"/>
                <a:cs typeface="ヒラギノ角ゴ ProN W3" charset="0"/>
                <a:sym typeface="Futura" charset="0"/>
              </a:defRPr>
            </a:lvl1pPr>
            <a:lvl2pPr marL="742950" indent="-285750">
              <a:defRPr sz="4000">
                <a:solidFill>
                  <a:srgbClr val="727272"/>
                </a:solidFill>
                <a:latin typeface="Futura" charset="0"/>
                <a:ea typeface="ヒラギノ角ゴ ProN W3" charset="0"/>
                <a:cs typeface="ヒラギノ角ゴ ProN W3" charset="0"/>
                <a:sym typeface="Futura" charset="0"/>
              </a:defRPr>
            </a:lvl2pPr>
            <a:lvl3pPr marL="1143000" indent="-228600">
              <a:defRPr sz="4000">
                <a:solidFill>
                  <a:srgbClr val="727272"/>
                </a:solidFill>
                <a:latin typeface="Futura" charset="0"/>
                <a:ea typeface="ヒラギノ角ゴ ProN W3" charset="0"/>
                <a:cs typeface="ヒラギノ角ゴ ProN W3" charset="0"/>
                <a:sym typeface="Futura" charset="0"/>
              </a:defRPr>
            </a:lvl3pPr>
            <a:lvl4pPr marL="1600200" indent="-228600">
              <a:defRPr sz="4000">
                <a:solidFill>
                  <a:srgbClr val="727272"/>
                </a:solidFill>
                <a:latin typeface="Futura" charset="0"/>
                <a:ea typeface="ヒラギノ角ゴ ProN W3" charset="0"/>
                <a:cs typeface="ヒラギノ角ゴ ProN W3" charset="0"/>
                <a:sym typeface="Futura" charset="0"/>
              </a:defRPr>
            </a:lvl4pPr>
            <a:lvl5pPr marL="2057400" indent="-228600">
              <a:defRPr sz="4000">
                <a:solidFill>
                  <a:srgbClr val="727272"/>
                </a:solidFill>
                <a:latin typeface="Futura" charset="0"/>
                <a:ea typeface="ヒラギノ角ゴ ProN W3" charset="0"/>
                <a:cs typeface="ヒラギノ角ゴ ProN W3" charset="0"/>
                <a:sym typeface="Futura" charset="0"/>
              </a:defRPr>
            </a:lvl5pPr>
            <a:lvl6pPr marL="25146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6pPr>
            <a:lvl7pPr marL="29718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7pPr>
            <a:lvl8pPr marL="34290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8pPr>
            <a:lvl9pPr marL="3886200" indent="-228600" eaLnBrk="0" fontAlgn="base" hangingPunct="0">
              <a:spcBef>
                <a:spcPct val="0"/>
              </a:spcBef>
              <a:spcAft>
                <a:spcPct val="0"/>
              </a:spcAft>
              <a:defRPr sz="4000">
                <a:solidFill>
                  <a:srgbClr val="727272"/>
                </a:solidFill>
                <a:latin typeface="Futura" charset="0"/>
                <a:ea typeface="ヒラギノ角ゴ ProN W3" charset="0"/>
                <a:cs typeface="ヒラギノ角ゴ ProN W3" charset="0"/>
                <a:sym typeface="Futura" charset="0"/>
              </a:defRPr>
            </a:lvl9pPr>
          </a:lstStyle>
          <a:p>
            <a:endParaRPr lang="en-US" sz="2200" u="sng" dirty="0">
              <a:solidFill>
                <a:schemeClr val="tx1"/>
              </a:solidFill>
            </a:endParaRPr>
          </a:p>
          <a:p>
            <a:endParaRPr lang="en-US" sz="2800" b="1" u="sng" dirty="0" smtClean="0">
              <a:solidFill>
                <a:schemeClr val="bg1"/>
              </a:solidFill>
              <a:latin typeface="+mn-lt"/>
            </a:endParaRPr>
          </a:p>
          <a:p>
            <a:r>
              <a:rPr lang="en-US" sz="2800" b="1" u="sng" dirty="0" smtClean="0">
                <a:solidFill>
                  <a:schemeClr val="bg1"/>
                </a:solidFill>
                <a:latin typeface="+mn-lt"/>
              </a:rPr>
              <a:t>Goal</a:t>
            </a:r>
            <a:r>
              <a:rPr lang="en-US" sz="2800" b="1" dirty="0">
                <a:solidFill>
                  <a:schemeClr val="bg1"/>
                </a:solidFill>
                <a:latin typeface="+mn-lt"/>
              </a:rPr>
              <a:t>: </a:t>
            </a:r>
            <a:r>
              <a:rPr lang="en-US" sz="2800" dirty="0">
                <a:solidFill>
                  <a:schemeClr val="bg1"/>
                </a:solidFill>
              </a:rPr>
              <a:t>Discuss 2018-2020 Strategic </a:t>
            </a:r>
            <a:r>
              <a:rPr lang="en-US" sz="2800" dirty="0" smtClean="0">
                <a:solidFill>
                  <a:schemeClr val="bg1"/>
                </a:solidFill>
              </a:rPr>
              <a:t>Plan and request member’s feedback on updated plan. Learn about the Food and Faith Project.</a:t>
            </a:r>
            <a:endParaRPr lang="en-US" altLang="en-US" sz="2800" dirty="0">
              <a:solidFill>
                <a:srgbClr val="FFFFFF"/>
              </a:solidFill>
              <a:ea typeface="Myriad Pro Bold" charset="0"/>
              <a:cs typeface="Myriad Pro Bold" charset="0"/>
              <a:sym typeface="Myriad Pro Bold" charset="0"/>
            </a:endParaRPr>
          </a:p>
          <a:p>
            <a:endParaRPr lang="en-US" sz="2200" b="1" dirty="0">
              <a:solidFill>
                <a:schemeClr val="bg1"/>
              </a:solidFill>
              <a:latin typeface="+mn-lt"/>
            </a:endParaRPr>
          </a:p>
          <a:p>
            <a:endParaRPr lang="en-US" altLang="en-US" sz="2400" dirty="0">
              <a:solidFill>
                <a:srgbClr val="FFFFFF"/>
              </a:solidFill>
              <a:latin typeface="Myriad Pro Bold" charset="0"/>
              <a:ea typeface="Myriad Pro Bold" charset="0"/>
              <a:cs typeface="Myriad Pro Bold" charset="0"/>
              <a:sym typeface="Myriad Pro Bold" charset="0"/>
            </a:endParaRPr>
          </a:p>
        </p:txBody>
      </p:sp>
      <p:sp>
        <p:nvSpPr>
          <p:cNvPr id="2" name="Content Placeholder 1"/>
          <p:cNvSpPr>
            <a:spLocks noGrp="1"/>
          </p:cNvSpPr>
          <p:nvPr>
            <p:ph idx="1"/>
          </p:nvPr>
        </p:nvSpPr>
        <p:spPr>
          <a:xfrm>
            <a:off x="228600" y="1524000"/>
            <a:ext cx="8652523" cy="4525963"/>
          </a:xfrm>
        </p:spPr>
        <p:txBody>
          <a:bodyPr>
            <a:noAutofit/>
          </a:bodyPr>
          <a:lstStyle/>
          <a:p>
            <a:pPr marL="0" lvl="0" indent="0">
              <a:buNone/>
            </a:pPr>
            <a:endParaRPr lang="en-US" sz="2000" dirty="0">
              <a:latin typeface="Arial" panose="020B0604020202020204" pitchFamily="34" charset="0"/>
              <a:cs typeface="Arial" panose="020B0604020202020204" pitchFamily="34" charset="0"/>
            </a:endParaRPr>
          </a:p>
          <a:p>
            <a:pPr marL="0" lvl="0" indent="0">
              <a:buNone/>
            </a:pPr>
            <a:r>
              <a:rPr lang="en-US" sz="2000" dirty="0">
                <a:latin typeface="Arial" panose="020B0604020202020204" pitchFamily="34" charset="0"/>
                <a:cs typeface="Arial" panose="020B0604020202020204" pitchFamily="34" charset="0"/>
              </a:rPr>
              <a:t>Welcome &amp; Introductions</a:t>
            </a:r>
          </a:p>
          <a:p>
            <a:pPr marL="0" lvl="0" indent="0">
              <a:buNone/>
            </a:pPr>
            <a:r>
              <a:rPr lang="en-US" sz="2000" dirty="0">
                <a:latin typeface="Arial" panose="020B0604020202020204" pitchFamily="34" charset="0"/>
                <a:cs typeface="Arial" panose="020B0604020202020204" pitchFamily="34" charset="0"/>
              </a:rPr>
              <a:t>Approval of Minutes and Announcements</a:t>
            </a:r>
          </a:p>
          <a:p>
            <a:pPr marL="0" lvl="0" indent="0">
              <a:buNone/>
            </a:pPr>
            <a:r>
              <a:rPr lang="en-US" sz="2000" dirty="0">
                <a:latin typeface="Arial" panose="020B0604020202020204" pitchFamily="34" charset="0"/>
                <a:cs typeface="Arial" panose="020B0604020202020204" pitchFamily="34" charset="0"/>
              </a:rPr>
              <a:t>Delegate’s Report </a:t>
            </a:r>
            <a:endParaRPr lang="en-US" sz="2000" dirty="0" smtClean="0">
              <a:latin typeface="Arial" panose="020B0604020202020204" pitchFamily="34" charset="0"/>
              <a:cs typeface="Arial" panose="020B0604020202020204" pitchFamily="34" charset="0"/>
            </a:endParaRPr>
          </a:p>
          <a:p>
            <a:pPr marL="0" lvl="0" indent="0">
              <a:buNone/>
            </a:pPr>
            <a:r>
              <a:rPr lang="en-US" sz="2000" dirty="0" smtClean="0">
                <a:latin typeface="Arial" panose="020B0604020202020204" pitchFamily="34" charset="0"/>
                <a:cs typeface="Arial" panose="020B0604020202020204" pitchFamily="34" charset="0"/>
              </a:rPr>
              <a:t>Strategic </a:t>
            </a:r>
            <a:r>
              <a:rPr lang="en-US" sz="2000" dirty="0">
                <a:latin typeface="Arial" panose="020B0604020202020204" pitchFamily="34" charset="0"/>
                <a:cs typeface="Arial" panose="020B0604020202020204" pitchFamily="34" charset="0"/>
              </a:rPr>
              <a:t>Planning </a:t>
            </a:r>
            <a:r>
              <a:rPr lang="en-US" sz="2000" dirty="0" smtClean="0">
                <a:latin typeface="Arial" panose="020B0604020202020204" pitchFamily="34" charset="0"/>
                <a:cs typeface="Arial" panose="020B0604020202020204" pitchFamily="34" charset="0"/>
              </a:rPr>
              <a:t>Updates</a:t>
            </a:r>
          </a:p>
          <a:p>
            <a:pPr marL="0" indent="0">
              <a:buNone/>
            </a:pPr>
            <a:r>
              <a:rPr lang="en-US" sz="2000" dirty="0">
                <a:latin typeface="Arial" panose="020B0604020202020204" pitchFamily="34" charset="0"/>
                <a:cs typeface="Arial" panose="020B0604020202020204" pitchFamily="34" charset="0"/>
              </a:rPr>
              <a:t>Guest Speaker </a:t>
            </a:r>
            <a:r>
              <a:rPr lang="en-US" sz="2000" dirty="0" smtClean="0">
                <a:latin typeface="Arial" panose="020B0604020202020204" pitchFamily="34" charset="0"/>
                <a:cs typeface="Arial" panose="020B0604020202020204" pitchFamily="34" charset="0"/>
              </a:rPr>
              <a:t>Presentation</a:t>
            </a:r>
            <a:endParaRPr lang="en-US" sz="2000" dirty="0">
              <a:latin typeface="Arial" panose="020B0604020202020204" pitchFamily="34" charset="0"/>
              <a:cs typeface="Arial" panose="020B0604020202020204" pitchFamily="34" charset="0"/>
            </a:endParaRPr>
          </a:p>
          <a:p>
            <a:pPr marL="0" lvl="0" indent="0">
              <a:buNone/>
            </a:pPr>
            <a:r>
              <a:rPr lang="en-US" sz="2000" dirty="0">
                <a:latin typeface="Arial" panose="020B0604020202020204" pitchFamily="34" charset="0"/>
                <a:cs typeface="Arial" panose="020B0604020202020204" pitchFamily="34" charset="0"/>
              </a:rPr>
              <a:t>Wrap-Up and Next Steps</a:t>
            </a:r>
          </a:p>
        </p:txBody>
      </p:sp>
    </p:spTree>
    <p:extLst>
      <p:ext uri="{BB962C8B-B14F-4D97-AF65-F5344CB8AC3E}">
        <p14:creationId xmlns:p14="http://schemas.microsoft.com/office/powerpoint/2010/main" val="1137898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6">
              <a:lumMod val="75000"/>
            </a:schemeClr>
          </a:solidFill>
        </p:spPr>
        <p:txBody>
          <a:bodyPr>
            <a:noAutofit/>
          </a:bodyPr>
          <a:lstStyle/>
          <a:p>
            <a:r>
              <a:rPr lang="en-US" sz="3600" dirty="0" smtClean="0">
                <a:solidFill>
                  <a:schemeClr val="bg1"/>
                </a:solidFill>
                <a:latin typeface="+mn-lt"/>
              </a:rPr>
              <a:t>Approval of Minutes and Member Announcements (5 minutes)</a:t>
            </a:r>
            <a:endParaRPr lang="en-US" sz="3600" dirty="0">
              <a:solidFill>
                <a:schemeClr val="bg1"/>
              </a:solidFill>
              <a:latin typeface="+mn-lt"/>
            </a:endParaRPr>
          </a:p>
        </p:txBody>
      </p:sp>
      <p:sp>
        <p:nvSpPr>
          <p:cNvPr id="3" name="Content Placeholder 2"/>
          <p:cNvSpPr>
            <a:spLocks noGrp="1"/>
          </p:cNvSpPr>
          <p:nvPr>
            <p:ph idx="1"/>
          </p:nvPr>
        </p:nvSpPr>
        <p:spPr/>
        <p:txBody>
          <a:bodyPr/>
          <a:lstStyle/>
          <a:p>
            <a:r>
              <a:rPr lang="en-US" dirty="0"/>
              <a:t>Recap and Approval of Minutes</a:t>
            </a:r>
          </a:p>
          <a:p>
            <a:r>
              <a:rPr lang="en-US" dirty="0"/>
              <a:t>Member Announcements</a:t>
            </a:r>
          </a:p>
          <a:p>
            <a:pPr marL="0" indent="0">
              <a:buNone/>
            </a:pPr>
            <a:endParaRPr lang="en-US" dirty="0"/>
          </a:p>
        </p:txBody>
      </p:sp>
    </p:spTree>
    <p:extLst>
      <p:ext uri="{BB962C8B-B14F-4D97-AF65-F5344CB8AC3E}">
        <p14:creationId xmlns:p14="http://schemas.microsoft.com/office/powerpoint/2010/main" val="18429949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6">
              <a:lumMod val="75000"/>
            </a:schemeClr>
          </a:solidFill>
        </p:spPr>
        <p:txBody>
          <a:bodyPr/>
          <a:lstStyle/>
          <a:p>
            <a:r>
              <a:rPr lang="en-US" dirty="0" smtClean="0">
                <a:solidFill>
                  <a:schemeClr val="bg1"/>
                </a:solidFill>
              </a:rPr>
              <a:t>Delegate Report (5 minutes)</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t>Farmers Market Update</a:t>
            </a:r>
          </a:p>
          <a:p>
            <a:pPr lvl="1"/>
            <a:r>
              <a:rPr lang="en-US" dirty="0" smtClean="0"/>
              <a:t>HCLHIC/WIC staff and partners attended 7/30 Farmers Market. Educated 30 people on LHIC and provided 9 WIC vouchers.</a:t>
            </a:r>
          </a:p>
          <a:p>
            <a:pPr lvl="1"/>
            <a:r>
              <a:rPr lang="en-US" dirty="0" smtClean="0"/>
              <a:t>Encourage WIC/SNAP clients to visit Oakland Mills Market on August 27</a:t>
            </a:r>
            <a:r>
              <a:rPr lang="en-US" baseline="30000" dirty="0" smtClean="0"/>
              <a:t>th</a:t>
            </a:r>
            <a:r>
              <a:rPr lang="en-US" dirty="0" smtClean="0"/>
              <a:t>.</a:t>
            </a:r>
            <a:endParaRPr lang="en-US" dirty="0"/>
          </a:p>
        </p:txBody>
      </p:sp>
    </p:spTree>
    <p:extLst>
      <p:ext uri="{BB962C8B-B14F-4D97-AF65-F5344CB8AC3E}">
        <p14:creationId xmlns:p14="http://schemas.microsoft.com/office/powerpoint/2010/main" val="2526554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6">
              <a:lumMod val="75000"/>
            </a:schemeClr>
          </a:solidFill>
        </p:spPr>
        <p:txBody>
          <a:bodyPr>
            <a:normAutofit fontScale="90000"/>
          </a:bodyPr>
          <a:lstStyle/>
          <a:p>
            <a:r>
              <a:rPr lang="en-US" dirty="0" smtClean="0">
                <a:solidFill>
                  <a:schemeClr val="bg1"/>
                </a:solidFill>
              </a:rPr>
              <a:t>2018-2020 Healthy Weight Work Group Action Planning</a:t>
            </a:r>
            <a:endParaRPr lang="en-US" dirty="0">
              <a:solidFill>
                <a:schemeClr val="bg1"/>
              </a:solidFill>
            </a:endParaRPr>
          </a:p>
        </p:txBody>
      </p:sp>
      <p:sp>
        <p:nvSpPr>
          <p:cNvPr id="3" name="Content Placeholder 2"/>
          <p:cNvSpPr>
            <a:spLocks noGrp="1"/>
          </p:cNvSpPr>
          <p:nvPr>
            <p:ph idx="1"/>
          </p:nvPr>
        </p:nvSpPr>
        <p:spPr/>
        <p:txBody>
          <a:bodyPr>
            <a:normAutofit fontScale="62500" lnSpcReduction="20000"/>
          </a:bodyPr>
          <a:lstStyle/>
          <a:p>
            <a:pPr marL="0" marR="0" indent="0">
              <a:spcBef>
                <a:spcPts val="0"/>
              </a:spcBef>
              <a:spcAft>
                <a:spcPts val="0"/>
              </a:spcAft>
              <a:buNone/>
            </a:pPr>
            <a:r>
              <a:rPr lang="en-US" b="1" i="1" dirty="0">
                <a:ea typeface="Calibri"/>
                <a:cs typeface="Calibri"/>
              </a:rPr>
              <a:t>Goal 1:  </a:t>
            </a:r>
            <a:r>
              <a:rPr lang="en-US" dirty="0">
                <a:ea typeface="Calibri"/>
                <a:cs typeface="Calibri"/>
              </a:rPr>
              <a:t>Reduce obesity in Howard County.</a:t>
            </a:r>
            <a:endParaRPr lang="en-US" sz="2800" dirty="0">
              <a:ea typeface="Calibri"/>
              <a:cs typeface="Calibri"/>
            </a:endParaRPr>
          </a:p>
          <a:p>
            <a:pPr marL="0" marR="0" indent="0">
              <a:spcBef>
                <a:spcPts val="0"/>
              </a:spcBef>
              <a:spcAft>
                <a:spcPts val="0"/>
              </a:spcAft>
              <a:buNone/>
            </a:pPr>
            <a:r>
              <a:rPr lang="en-US" dirty="0">
                <a:ea typeface="Calibri"/>
                <a:cs typeface="Calibri"/>
              </a:rPr>
              <a:t> </a:t>
            </a:r>
          </a:p>
          <a:p>
            <a:pPr marL="0" marR="0" indent="0">
              <a:spcBef>
                <a:spcPts val="0"/>
              </a:spcBef>
              <a:spcAft>
                <a:spcPts val="0"/>
              </a:spcAft>
              <a:buNone/>
            </a:pPr>
            <a:r>
              <a:rPr lang="en-US" b="1" i="1" dirty="0" smtClean="0">
                <a:ea typeface="Calibri"/>
                <a:cs typeface="Calibri"/>
              </a:rPr>
              <a:t>Objective 1.1:</a:t>
            </a:r>
            <a:endParaRPr lang="en-US" b="1" i="1" dirty="0">
              <a:ea typeface="Calibri"/>
              <a:cs typeface="Calibri"/>
            </a:endParaRPr>
          </a:p>
          <a:p>
            <a:pPr marL="457200" lvl="1" indent="0">
              <a:spcBef>
                <a:spcPts val="0"/>
              </a:spcBef>
              <a:buSzPts val="1200"/>
              <a:buNone/>
              <a:tabLst>
                <a:tab pos="520700" algn="l"/>
                <a:tab pos="521335" algn="l"/>
              </a:tabLst>
            </a:pPr>
            <a:r>
              <a:rPr lang="en-US" spc="-15" dirty="0">
                <a:ea typeface="Calibri"/>
                <a:cs typeface="Calibri"/>
              </a:rPr>
              <a:t>By June 30, 2020, collaborate on an initiative to target the general public</a:t>
            </a:r>
            <a:r>
              <a:rPr lang="en-US" spc="-140" dirty="0">
                <a:ea typeface="Calibri"/>
                <a:cs typeface="Calibri"/>
              </a:rPr>
              <a:t> </a:t>
            </a:r>
            <a:r>
              <a:rPr lang="en-US" spc="-15" dirty="0">
                <a:ea typeface="Calibri"/>
                <a:cs typeface="Calibri"/>
              </a:rPr>
              <a:t>and priority populations for improved </a:t>
            </a:r>
            <a:r>
              <a:rPr lang="en-US" b="1" spc="-15" dirty="0">
                <a:ea typeface="Calibri"/>
                <a:cs typeface="Calibri"/>
              </a:rPr>
              <a:t>physical</a:t>
            </a:r>
            <a:r>
              <a:rPr lang="en-US" b="1" spc="-100" dirty="0">
                <a:ea typeface="Calibri"/>
                <a:cs typeface="Calibri"/>
              </a:rPr>
              <a:t> </a:t>
            </a:r>
            <a:r>
              <a:rPr lang="en-US" b="1" spc="-15" dirty="0">
                <a:ea typeface="Calibri"/>
                <a:cs typeface="Calibri"/>
              </a:rPr>
              <a:t>activity</a:t>
            </a:r>
            <a:r>
              <a:rPr lang="en-US" spc="-15" dirty="0">
                <a:ea typeface="Calibri"/>
                <a:cs typeface="Calibri"/>
              </a:rPr>
              <a:t>.</a:t>
            </a:r>
            <a:endParaRPr lang="en-US" sz="2400" spc="-15" dirty="0">
              <a:ea typeface="Calibri"/>
              <a:cs typeface="Calibri"/>
            </a:endParaRPr>
          </a:p>
          <a:p>
            <a:pPr marL="0" marR="0" indent="0">
              <a:spcBef>
                <a:spcPts val="0"/>
              </a:spcBef>
              <a:spcAft>
                <a:spcPts val="0"/>
              </a:spcAft>
              <a:buNone/>
            </a:pPr>
            <a:r>
              <a:rPr lang="en-US" dirty="0">
                <a:ea typeface="Calibri"/>
                <a:cs typeface="Calibri"/>
              </a:rPr>
              <a:t> </a:t>
            </a:r>
            <a:endParaRPr lang="en-US" sz="2800" dirty="0">
              <a:ea typeface="Calibri"/>
              <a:cs typeface="Calibri"/>
            </a:endParaRPr>
          </a:p>
          <a:p>
            <a:pPr marL="0" marR="0" indent="0">
              <a:spcBef>
                <a:spcPts val="0"/>
              </a:spcBef>
              <a:spcAft>
                <a:spcPts val="0"/>
              </a:spcAft>
              <a:buNone/>
            </a:pPr>
            <a:r>
              <a:rPr lang="en-US" b="1" i="1" dirty="0" smtClean="0">
                <a:ea typeface="Calibri"/>
                <a:cs typeface="Calibri"/>
              </a:rPr>
              <a:t>Education </a:t>
            </a:r>
            <a:r>
              <a:rPr lang="en-US" b="1" i="1" dirty="0">
                <a:ea typeface="Calibri"/>
                <a:cs typeface="Calibri"/>
              </a:rPr>
              <a:t>and Communication Strategy</a:t>
            </a:r>
            <a:r>
              <a:rPr lang="en-US" dirty="0">
                <a:ea typeface="Calibri"/>
                <a:cs typeface="Calibri"/>
              </a:rPr>
              <a:t>: Increase community awareness about the importance of physical activity by:</a:t>
            </a:r>
            <a:endParaRPr lang="en-US" sz="2800" dirty="0">
              <a:ea typeface="Calibri"/>
              <a:cs typeface="Calibri"/>
            </a:endParaRPr>
          </a:p>
          <a:p>
            <a:pPr marL="114300" marR="0" indent="0">
              <a:spcBef>
                <a:spcPts val="0"/>
              </a:spcBef>
              <a:spcAft>
                <a:spcPts val="0"/>
              </a:spcAft>
              <a:buNone/>
            </a:pPr>
            <a:r>
              <a:rPr lang="en-US" dirty="0">
                <a:ea typeface="Calibri"/>
                <a:cs typeface="Calibri"/>
              </a:rPr>
              <a:t> </a:t>
            </a:r>
            <a:endParaRPr lang="en-US" sz="2800" dirty="0">
              <a:ea typeface="Calibri"/>
              <a:cs typeface="Calibri"/>
            </a:endParaRPr>
          </a:p>
          <a:p>
            <a:pPr lvl="0">
              <a:spcBef>
                <a:spcPts val="155"/>
              </a:spcBef>
              <a:buFont typeface="Courier New"/>
              <a:buChar char="o"/>
              <a:tabLst>
                <a:tab pos="1600200" algn="l"/>
                <a:tab pos="1600835" algn="l"/>
              </a:tabLst>
            </a:pPr>
            <a:r>
              <a:rPr lang="en-US" dirty="0">
                <a:ea typeface="Calibri"/>
                <a:cs typeface="Calibri"/>
              </a:rPr>
              <a:t>Utilizing communication campaigns and promoting community events related to physical activity through the LHIC website and social media and participating in events when appropriate as determined by the audience and setting of the event. </a:t>
            </a:r>
          </a:p>
          <a:p>
            <a:pPr lvl="0">
              <a:spcBef>
                <a:spcPts val="0"/>
              </a:spcBef>
              <a:buFont typeface="Courier New"/>
              <a:buChar char="o"/>
            </a:pPr>
            <a:r>
              <a:rPr lang="en-US" dirty="0">
                <a:ea typeface="Calibri"/>
                <a:cs typeface="Calibri"/>
              </a:rPr>
              <a:t>Promoting resources and utilizing existing peer and community education resources and programs to engage community members in physical activity.</a:t>
            </a:r>
            <a:endParaRPr lang="en-US" sz="2800" dirty="0">
              <a:ea typeface="Calibri"/>
              <a:cs typeface="Calibri"/>
            </a:endParaRPr>
          </a:p>
          <a:p>
            <a:pPr lvl="0">
              <a:spcBef>
                <a:spcPts val="0"/>
              </a:spcBef>
              <a:buFont typeface="Courier New"/>
              <a:buChar char="o"/>
            </a:pPr>
            <a:r>
              <a:rPr lang="en-US" dirty="0">
                <a:ea typeface="Calibri"/>
                <a:cs typeface="Calibri"/>
              </a:rPr>
              <a:t>Increase access to physical activity resources for priority populations.</a:t>
            </a:r>
            <a:endParaRPr lang="en-US" sz="2800" dirty="0">
              <a:ea typeface="Calibri"/>
              <a:cs typeface="Calibri"/>
            </a:endParaRPr>
          </a:p>
          <a:p>
            <a:pPr marL="0" indent="0" algn="ctr">
              <a:buNone/>
            </a:pPr>
            <a:endParaRPr lang="en-US" dirty="0"/>
          </a:p>
        </p:txBody>
      </p:sp>
    </p:spTree>
    <p:extLst>
      <p:ext uri="{BB962C8B-B14F-4D97-AF65-F5344CB8AC3E}">
        <p14:creationId xmlns:p14="http://schemas.microsoft.com/office/powerpoint/2010/main" val="848473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6">
              <a:lumMod val="75000"/>
            </a:schemeClr>
          </a:solidFill>
        </p:spPr>
        <p:txBody>
          <a:bodyPr/>
          <a:lstStyle/>
          <a:p>
            <a:r>
              <a:rPr lang="en-US" dirty="0" smtClean="0">
                <a:solidFill>
                  <a:schemeClr val="bg1"/>
                </a:solidFill>
              </a:rPr>
              <a:t>2018-2020 Action Planning</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pPr marL="457200" lvl="1" indent="0">
              <a:spcBef>
                <a:spcPts val="0"/>
              </a:spcBef>
              <a:buNone/>
            </a:pPr>
            <a:r>
              <a:rPr lang="en-US" dirty="0" smtClean="0">
                <a:ea typeface="Calibri"/>
                <a:cs typeface="Calibri"/>
              </a:rPr>
              <a:t>       </a:t>
            </a:r>
            <a:r>
              <a:rPr lang="en-US" b="1" i="1" dirty="0" smtClean="0">
                <a:ea typeface="Calibri"/>
                <a:cs typeface="Calibri"/>
              </a:rPr>
              <a:t>Prioritized </a:t>
            </a:r>
            <a:r>
              <a:rPr lang="en-US" b="1" i="1" dirty="0">
                <a:ea typeface="Calibri"/>
                <a:cs typeface="Calibri"/>
              </a:rPr>
              <a:t>Tactics</a:t>
            </a:r>
            <a:r>
              <a:rPr lang="en-US" dirty="0">
                <a:ea typeface="Calibri"/>
                <a:cs typeface="Calibri"/>
              </a:rPr>
              <a:t>: </a:t>
            </a:r>
            <a:endParaRPr lang="en-US" sz="2400" dirty="0">
              <a:ea typeface="Calibri"/>
              <a:cs typeface="Calibri"/>
            </a:endParaRPr>
          </a:p>
          <a:p>
            <a:pPr lvl="2">
              <a:spcBef>
                <a:spcPts val="0"/>
              </a:spcBef>
              <a:buFont typeface="Courier New" panose="02070309020205020404" pitchFamily="49" charset="0"/>
              <a:buChar char="o"/>
            </a:pPr>
            <a:r>
              <a:rPr lang="en-US" sz="2200" b="1" dirty="0">
                <a:ea typeface="Calibri"/>
                <a:cs typeface="Calibri"/>
              </a:rPr>
              <a:t>Increase</a:t>
            </a:r>
            <a:r>
              <a:rPr lang="en-US" sz="2200" dirty="0">
                <a:ea typeface="Calibri"/>
                <a:cs typeface="Calibri"/>
              </a:rPr>
              <a:t> HCHLHIC website and social media utilization</a:t>
            </a:r>
          </a:p>
          <a:p>
            <a:pPr lvl="2">
              <a:spcBef>
                <a:spcPts val="0"/>
              </a:spcBef>
              <a:buFont typeface="Courier New" panose="02070309020205020404" pitchFamily="49" charset="0"/>
              <a:buChar char="o"/>
            </a:pPr>
            <a:r>
              <a:rPr lang="en-US" sz="2200" b="1" dirty="0">
                <a:ea typeface="Calibri"/>
                <a:cs typeface="Calibri"/>
              </a:rPr>
              <a:t>Utilize </a:t>
            </a:r>
            <a:r>
              <a:rPr lang="en-US" sz="2200" dirty="0">
                <a:ea typeface="Calibri"/>
                <a:cs typeface="Calibri"/>
              </a:rPr>
              <a:t>messages consistent with community partners and stakeholders to promote physical activity</a:t>
            </a:r>
          </a:p>
          <a:p>
            <a:pPr lvl="3">
              <a:spcBef>
                <a:spcPts val="0"/>
              </a:spcBef>
              <a:buFont typeface="Courier New" panose="02070309020205020404" pitchFamily="49" charset="0"/>
              <a:buChar char="o"/>
            </a:pPr>
            <a:r>
              <a:rPr lang="en-US" sz="2200" dirty="0">
                <a:ea typeface="Calibri"/>
                <a:cs typeface="Calibri"/>
              </a:rPr>
              <a:t>Walking and Biking Safety</a:t>
            </a:r>
          </a:p>
          <a:p>
            <a:pPr lvl="3">
              <a:spcBef>
                <a:spcPts val="0"/>
              </a:spcBef>
              <a:buFont typeface="Courier New" panose="02070309020205020404" pitchFamily="49" charset="0"/>
              <a:buChar char="o"/>
            </a:pPr>
            <a:r>
              <a:rPr lang="en-US" sz="2200" dirty="0">
                <a:ea typeface="Calibri"/>
                <a:cs typeface="Calibri"/>
              </a:rPr>
              <a:t>Scholarship and free/low cost resource promotion</a:t>
            </a:r>
          </a:p>
          <a:p>
            <a:pPr lvl="2">
              <a:spcBef>
                <a:spcPts val="0"/>
              </a:spcBef>
              <a:buFont typeface="Courier New" panose="02070309020205020404" pitchFamily="49" charset="0"/>
              <a:buChar char="o"/>
            </a:pPr>
            <a:r>
              <a:rPr lang="en-US" sz="2200" b="1" dirty="0">
                <a:ea typeface="Calibri"/>
                <a:cs typeface="Calibri"/>
              </a:rPr>
              <a:t>Promote </a:t>
            </a:r>
            <a:r>
              <a:rPr lang="en-US" sz="2200" dirty="0">
                <a:ea typeface="Calibri"/>
                <a:cs typeface="Calibri"/>
              </a:rPr>
              <a:t>and participate in outreach and educational events that collaborate with schools, community organizations, faith-based communities, MCO’s and others serving priority populations identified and which include the synchronization of messaging and provision of adequate services (for follow-up, etc.) </a:t>
            </a:r>
          </a:p>
          <a:p>
            <a:pPr lvl="2">
              <a:spcBef>
                <a:spcPts val="0"/>
              </a:spcBef>
              <a:buFont typeface="Courier New" panose="02070309020205020404" pitchFamily="49" charset="0"/>
              <a:buChar char="o"/>
            </a:pPr>
            <a:r>
              <a:rPr lang="en-US" sz="2200" b="1" dirty="0">
                <a:ea typeface="Calibri"/>
                <a:cs typeface="Calibri"/>
              </a:rPr>
              <a:t>Promote</a:t>
            </a:r>
            <a:r>
              <a:rPr lang="en-US" sz="2200" dirty="0">
                <a:ea typeface="Calibri"/>
                <a:cs typeface="Calibri"/>
              </a:rPr>
              <a:t> physical activity throughout Howard County through collaborative efforts to introduce strategically placed point of decision markers</a:t>
            </a:r>
            <a:r>
              <a:rPr lang="en-US" dirty="0">
                <a:ea typeface="Calibri"/>
                <a:cs typeface="Calibri"/>
              </a:rPr>
              <a:t>.</a:t>
            </a:r>
            <a:endParaRPr lang="en-US" sz="2000" dirty="0">
              <a:ea typeface="Calibri"/>
              <a:cs typeface="Calibri"/>
            </a:endParaRPr>
          </a:p>
          <a:p>
            <a:pPr marL="0" indent="0" algn="ctr">
              <a:buNone/>
            </a:pPr>
            <a:endParaRPr lang="en-US" dirty="0"/>
          </a:p>
        </p:txBody>
      </p:sp>
    </p:spTree>
    <p:extLst>
      <p:ext uri="{BB962C8B-B14F-4D97-AF65-F5344CB8AC3E}">
        <p14:creationId xmlns:p14="http://schemas.microsoft.com/office/powerpoint/2010/main" val="961759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6">
              <a:lumMod val="75000"/>
            </a:schemeClr>
          </a:solidFill>
        </p:spPr>
        <p:txBody>
          <a:bodyPr/>
          <a:lstStyle/>
          <a:p>
            <a:r>
              <a:rPr lang="en-US" dirty="0" smtClean="0">
                <a:solidFill>
                  <a:schemeClr val="bg1"/>
                </a:solidFill>
              </a:rPr>
              <a:t>2018-2020 Action Planning</a:t>
            </a:r>
            <a:endParaRPr lang="en-US" dirty="0">
              <a:solidFill>
                <a:schemeClr val="bg1"/>
              </a:solidFill>
            </a:endParaRPr>
          </a:p>
        </p:txBody>
      </p:sp>
      <p:sp>
        <p:nvSpPr>
          <p:cNvPr id="3" name="Content Placeholder 2"/>
          <p:cNvSpPr>
            <a:spLocks noGrp="1"/>
          </p:cNvSpPr>
          <p:nvPr>
            <p:ph idx="1"/>
          </p:nvPr>
        </p:nvSpPr>
        <p:spPr/>
        <p:txBody>
          <a:bodyPr>
            <a:normAutofit fontScale="92500" lnSpcReduction="10000"/>
          </a:bodyPr>
          <a:lstStyle/>
          <a:p>
            <a:pPr marL="0" marR="0" indent="0">
              <a:spcBef>
                <a:spcPts val="0"/>
              </a:spcBef>
              <a:spcAft>
                <a:spcPts val="0"/>
              </a:spcAft>
              <a:buNone/>
            </a:pPr>
            <a:r>
              <a:rPr lang="en-US" sz="2200" b="1" i="1" dirty="0">
                <a:ea typeface="Calibri"/>
                <a:cs typeface="Calibri"/>
              </a:rPr>
              <a:t>Objective 1.2 </a:t>
            </a:r>
            <a:r>
              <a:rPr lang="en-US" sz="2200" b="1" i="1" dirty="0" smtClean="0">
                <a:ea typeface="Calibri"/>
                <a:cs typeface="Calibri"/>
              </a:rPr>
              <a:t>:</a:t>
            </a:r>
            <a:r>
              <a:rPr lang="en-US" sz="2200" dirty="0" smtClean="0">
                <a:ea typeface="Calibri"/>
                <a:cs typeface="Calibri"/>
              </a:rPr>
              <a:t> </a:t>
            </a:r>
          </a:p>
          <a:p>
            <a:pPr marL="0" marR="0" indent="0">
              <a:spcBef>
                <a:spcPts val="0"/>
              </a:spcBef>
              <a:spcAft>
                <a:spcPts val="0"/>
              </a:spcAft>
              <a:buNone/>
            </a:pPr>
            <a:r>
              <a:rPr lang="en-US" sz="2200" dirty="0">
                <a:ea typeface="Calibri"/>
                <a:cs typeface="Calibri"/>
              </a:rPr>
              <a:t> </a:t>
            </a:r>
            <a:r>
              <a:rPr lang="en-US" sz="2200" dirty="0" smtClean="0">
                <a:ea typeface="Calibri"/>
                <a:cs typeface="Calibri"/>
              </a:rPr>
              <a:t>      By </a:t>
            </a:r>
            <a:r>
              <a:rPr lang="en-US" sz="2200" dirty="0">
                <a:ea typeface="Calibri"/>
                <a:cs typeface="Calibri"/>
              </a:rPr>
              <a:t>June 30, 2020, collaborate on an initiative to target the general </a:t>
            </a:r>
            <a:r>
              <a:rPr lang="en-US" sz="2200" dirty="0" smtClean="0">
                <a:ea typeface="Calibri"/>
                <a:cs typeface="Calibri"/>
              </a:rPr>
              <a:t>     </a:t>
            </a:r>
          </a:p>
          <a:p>
            <a:pPr marL="0" marR="0" indent="0">
              <a:spcBef>
                <a:spcPts val="0"/>
              </a:spcBef>
              <a:spcAft>
                <a:spcPts val="0"/>
              </a:spcAft>
              <a:buNone/>
            </a:pPr>
            <a:r>
              <a:rPr lang="en-US" sz="2200" dirty="0" smtClean="0">
                <a:ea typeface="Calibri"/>
                <a:cs typeface="Calibri"/>
              </a:rPr>
              <a:t>       public  and priority populations for improved </a:t>
            </a:r>
            <a:r>
              <a:rPr lang="en-US" sz="2200" b="1" dirty="0" smtClean="0">
                <a:ea typeface="Calibri"/>
                <a:cs typeface="Calibri"/>
              </a:rPr>
              <a:t>nutrition.</a:t>
            </a:r>
            <a:endParaRPr lang="en-US" sz="2200" b="1" dirty="0">
              <a:ea typeface="Calibri"/>
              <a:cs typeface="Calibri"/>
            </a:endParaRPr>
          </a:p>
          <a:p>
            <a:pPr marL="0" marR="0" indent="0">
              <a:spcBef>
                <a:spcPts val="0"/>
              </a:spcBef>
              <a:spcAft>
                <a:spcPts val="0"/>
              </a:spcAft>
              <a:buNone/>
            </a:pPr>
            <a:endParaRPr lang="en-US" sz="2200" dirty="0">
              <a:ea typeface="Calibri"/>
              <a:cs typeface="Calibri"/>
            </a:endParaRPr>
          </a:p>
          <a:p>
            <a:pPr marL="0" marR="0" indent="0">
              <a:spcBef>
                <a:spcPts val="0"/>
              </a:spcBef>
              <a:spcAft>
                <a:spcPts val="0"/>
              </a:spcAft>
              <a:buNone/>
            </a:pPr>
            <a:r>
              <a:rPr lang="en-US" sz="2200" b="1" i="1" dirty="0" smtClean="0">
                <a:ea typeface="Calibri"/>
                <a:cs typeface="Calibri"/>
              </a:rPr>
              <a:t>Education </a:t>
            </a:r>
            <a:r>
              <a:rPr lang="en-US" sz="2200" b="1" i="1" dirty="0">
                <a:ea typeface="Calibri"/>
                <a:cs typeface="Calibri"/>
              </a:rPr>
              <a:t>and Communication Strategy:</a:t>
            </a:r>
            <a:r>
              <a:rPr lang="en-US" sz="2200" dirty="0">
                <a:ea typeface="Calibri"/>
                <a:cs typeface="Calibri"/>
              </a:rPr>
              <a:t> Increase community awareness about the importance of nutrition by:</a:t>
            </a:r>
          </a:p>
          <a:p>
            <a:pPr marL="0" marR="0" indent="0">
              <a:spcBef>
                <a:spcPts val="0"/>
              </a:spcBef>
              <a:spcAft>
                <a:spcPts val="0"/>
              </a:spcAft>
              <a:buNone/>
            </a:pPr>
            <a:r>
              <a:rPr lang="en-US" sz="2200" dirty="0">
                <a:ea typeface="Calibri"/>
                <a:cs typeface="Calibri"/>
              </a:rPr>
              <a:t> </a:t>
            </a:r>
          </a:p>
          <a:p>
            <a:pPr lvl="0">
              <a:spcBef>
                <a:spcPts val="155"/>
              </a:spcBef>
              <a:buFont typeface="Courier New"/>
              <a:buChar char="o"/>
              <a:tabLst>
                <a:tab pos="1600200" algn="l"/>
                <a:tab pos="1600835" algn="l"/>
              </a:tabLst>
            </a:pPr>
            <a:r>
              <a:rPr lang="en-US" sz="2200" dirty="0">
                <a:ea typeface="Calibri"/>
                <a:cs typeface="Calibri"/>
              </a:rPr>
              <a:t>Utilizing communication campaigns and promoting community events related to nutrition through the LHIC website and social media and participating in events when appropriate as determined by the audience and setting of the event. </a:t>
            </a:r>
          </a:p>
          <a:p>
            <a:pPr lvl="0">
              <a:spcBef>
                <a:spcPts val="0"/>
              </a:spcBef>
              <a:buFont typeface="Courier New"/>
              <a:buChar char="o"/>
            </a:pPr>
            <a:r>
              <a:rPr lang="en-US" sz="2200" dirty="0">
                <a:ea typeface="Calibri"/>
                <a:cs typeface="Calibri"/>
              </a:rPr>
              <a:t>Promoting resources and utilizing existing peer and community education resources and programs to engage community members in nutrition strategies.</a:t>
            </a:r>
          </a:p>
          <a:p>
            <a:pPr lvl="0">
              <a:spcBef>
                <a:spcPts val="0"/>
              </a:spcBef>
              <a:buFont typeface="Courier New"/>
              <a:buChar char="o"/>
            </a:pPr>
            <a:r>
              <a:rPr lang="en-US" sz="2200" dirty="0">
                <a:ea typeface="Calibri"/>
                <a:cs typeface="Calibri"/>
              </a:rPr>
              <a:t>Increase access to nutritious food resources for priority populations.</a:t>
            </a:r>
          </a:p>
          <a:p>
            <a:pPr marL="0" indent="0" algn="ctr">
              <a:buNone/>
            </a:pPr>
            <a:endParaRPr lang="en-US" dirty="0"/>
          </a:p>
        </p:txBody>
      </p:sp>
    </p:spTree>
    <p:extLst>
      <p:ext uri="{BB962C8B-B14F-4D97-AF65-F5344CB8AC3E}">
        <p14:creationId xmlns:p14="http://schemas.microsoft.com/office/powerpoint/2010/main" val="10916863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6">
              <a:lumMod val="75000"/>
            </a:schemeClr>
          </a:solidFill>
        </p:spPr>
        <p:txBody>
          <a:bodyPr/>
          <a:lstStyle/>
          <a:p>
            <a:r>
              <a:rPr lang="en-US" dirty="0" smtClean="0">
                <a:solidFill>
                  <a:schemeClr val="bg1"/>
                </a:solidFill>
              </a:rPr>
              <a:t>2018-2020 Action Planning</a:t>
            </a:r>
            <a:endParaRPr lang="en-US" dirty="0">
              <a:solidFill>
                <a:schemeClr val="bg1"/>
              </a:solidFill>
            </a:endParaRPr>
          </a:p>
        </p:txBody>
      </p:sp>
      <p:sp>
        <p:nvSpPr>
          <p:cNvPr id="3" name="Content Placeholder 2"/>
          <p:cNvSpPr>
            <a:spLocks noGrp="1"/>
          </p:cNvSpPr>
          <p:nvPr>
            <p:ph idx="1"/>
          </p:nvPr>
        </p:nvSpPr>
        <p:spPr/>
        <p:txBody>
          <a:bodyPr>
            <a:normAutofit fontScale="85000" lnSpcReduction="20000"/>
          </a:bodyPr>
          <a:lstStyle/>
          <a:p>
            <a:pPr marL="457200" lvl="1" indent="0">
              <a:spcBef>
                <a:spcPts val="0"/>
              </a:spcBef>
              <a:buNone/>
            </a:pPr>
            <a:r>
              <a:rPr lang="en-US" i="1" dirty="0" smtClean="0">
                <a:ea typeface="Calibri"/>
                <a:cs typeface="Calibri"/>
              </a:rPr>
              <a:t>         </a:t>
            </a:r>
            <a:r>
              <a:rPr lang="en-US" b="1" i="1" dirty="0" smtClean="0">
                <a:ea typeface="Calibri"/>
                <a:cs typeface="Calibri"/>
              </a:rPr>
              <a:t>Prioritized </a:t>
            </a:r>
            <a:r>
              <a:rPr lang="en-US" b="1" i="1" dirty="0">
                <a:ea typeface="Calibri"/>
                <a:cs typeface="Calibri"/>
              </a:rPr>
              <a:t>Tactics</a:t>
            </a:r>
            <a:r>
              <a:rPr lang="en-US" dirty="0">
                <a:ea typeface="Calibri"/>
                <a:cs typeface="Calibri"/>
              </a:rPr>
              <a:t>: </a:t>
            </a:r>
            <a:endParaRPr lang="en-US" sz="2400" dirty="0">
              <a:ea typeface="Calibri"/>
              <a:cs typeface="Calibri"/>
            </a:endParaRPr>
          </a:p>
          <a:p>
            <a:pPr lvl="2">
              <a:spcBef>
                <a:spcPts val="0"/>
              </a:spcBef>
              <a:buFont typeface="Courier New" panose="02070309020205020404" pitchFamily="49" charset="0"/>
              <a:buChar char="o"/>
            </a:pPr>
            <a:r>
              <a:rPr lang="en-US" sz="2100" b="1" dirty="0">
                <a:ea typeface="Calibri"/>
                <a:cs typeface="Calibri"/>
              </a:rPr>
              <a:t>Increase </a:t>
            </a:r>
            <a:r>
              <a:rPr lang="en-US" sz="2100" dirty="0">
                <a:ea typeface="Calibri"/>
                <a:cs typeface="Calibri"/>
              </a:rPr>
              <a:t>HCHLHIC website and social media utilization</a:t>
            </a:r>
          </a:p>
          <a:p>
            <a:pPr lvl="2">
              <a:spcBef>
                <a:spcPts val="0"/>
              </a:spcBef>
              <a:buFont typeface="Courier New" panose="02070309020205020404" pitchFamily="49" charset="0"/>
              <a:buChar char="o"/>
            </a:pPr>
            <a:r>
              <a:rPr lang="en-US" sz="2100" b="1" dirty="0">
                <a:ea typeface="Calibri"/>
                <a:cs typeface="Calibri"/>
              </a:rPr>
              <a:t>Utilize</a:t>
            </a:r>
            <a:r>
              <a:rPr lang="en-US" sz="2100" dirty="0">
                <a:ea typeface="Calibri"/>
                <a:cs typeface="Calibri"/>
              </a:rPr>
              <a:t> messages consistent with community partners and stakeholders to promote nutrition</a:t>
            </a:r>
          </a:p>
          <a:p>
            <a:pPr lvl="3">
              <a:spcBef>
                <a:spcPts val="0"/>
              </a:spcBef>
              <a:buFont typeface="Courier New" panose="02070309020205020404" pitchFamily="49" charset="0"/>
              <a:buChar char="o"/>
            </a:pPr>
            <a:r>
              <a:rPr lang="en-US" sz="2100" dirty="0">
                <a:ea typeface="Calibri"/>
                <a:cs typeface="Calibri"/>
              </a:rPr>
              <a:t>Horizon Foundation-Sugary Sweetened Beverages</a:t>
            </a:r>
          </a:p>
          <a:p>
            <a:pPr lvl="3">
              <a:spcBef>
                <a:spcPts val="0"/>
              </a:spcBef>
              <a:buFont typeface="Courier New" panose="02070309020205020404" pitchFamily="49" charset="0"/>
              <a:buChar char="o"/>
            </a:pPr>
            <a:r>
              <a:rPr lang="en-US" sz="2100" dirty="0">
                <a:ea typeface="Calibri"/>
                <a:cs typeface="Calibri"/>
              </a:rPr>
              <a:t>Health snack options</a:t>
            </a:r>
          </a:p>
          <a:p>
            <a:pPr lvl="2">
              <a:spcBef>
                <a:spcPts val="0"/>
              </a:spcBef>
              <a:buFont typeface="Courier New" panose="02070309020205020404" pitchFamily="49" charset="0"/>
              <a:buChar char="o"/>
            </a:pPr>
            <a:r>
              <a:rPr lang="en-US" sz="2100" b="1" dirty="0">
                <a:ea typeface="Calibri"/>
                <a:cs typeface="Calibri"/>
              </a:rPr>
              <a:t>Promote</a:t>
            </a:r>
            <a:r>
              <a:rPr lang="en-US" sz="2100" dirty="0">
                <a:ea typeface="Calibri"/>
                <a:cs typeface="Calibri"/>
              </a:rPr>
              <a:t> and participate in outreach and educational events that collaborate with schools, community organizations, faith-based communities, MCO’s and others serving priority populations identified and which include the synchronization of messaging and provision of adequate services (for follow-up, etc.) </a:t>
            </a:r>
          </a:p>
          <a:p>
            <a:pPr lvl="2">
              <a:spcBef>
                <a:spcPts val="0"/>
              </a:spcBef>
              <a:buFont typeface="Courier New" panose="02070309020205020404" pitchFamily="49" charset="0"/>
              <a:buChar char="o"/>
            </a:pPr>
            <a:r>
              <a:rPr lang="en-US" sz="2100" b="1" dirty="0">
                <a:ea typeface="Calibri"/>
                <a:cs typeface="Calibri"/>
              </a:rPr>
              <a:t>Support</a:t>
            </a:r>
            <a:r>
              <a:rPr lang="en-US" sz="2100" dirty="0">
                <a:ea typeface="Calibri"/>
                <a:cs typeface="Calibri"/>
              </a:rPr>
              <a:t> the community-wide effort to reduce sugary-sweetened beverages and unhealthy snacks by promoting healthy snacks through the production of a fact sheet and through collaboration around educational initiatives for local sport clubs and programs. </a:t>
            </a:r>
          </a:p>
          <a:p>
            <a:pPr lvl="2">
              <a:spcBef>
                <a:spcPts val="55"/>
              </a:spcBef>
              <a:buFont typeface="Courier New" panose="02070309020205020404" pitchFamily="49" charset="0"/>
              <a:buChar char="o"/>
            </a:pPr>
            <a:r>
              <a:rPr lang="en-US" sz="2100" b="1" dirty="0">
                <a:ea typeface="Calibri"/>
                <a:cs typeface="Calibri"/>
              </a:rPr>
              <a:t>Organize </a:t>
            </a:r>
            <a:r>
              <a:rPr lang="en-US" sz="2100" dirty="0">
                <a:ea typeface="Calibri"/>
                <a:cs typeface="Calibri"/>
              </a:rPr>
              <a:t>small group of resources offering healthy cooking classes and demonstrations in the county to coordinate programming and services to ensure reach throughout Howard County.</a:t>
            </a:r>
          </a:p>
          <a:p>
            <a:pPr marL="0" indent="0" algn="ctr">
              <a:buNone/>
            </a:pPr>
            <a:endParaRPr lang="en-US" dirty="0"/>
          </a:p>
        </p:txBody>
      </p:sp>
    </p:spTree>
    <p:extLst>
      <p:ext uri="{BB962C8B-B14F-4D97-AF65-F5344CB8AC3E}">
        <p14:creationId xmlns:p14="http://schemas.microsoft.com/office/powerpoint/2010/main" val="8911508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a:solidFill>
            <a:schemeClr val="accent6">
              <a:lumMod val="75000"/>
            </a:schemeClr>
          </a:solidFill>
        </p:spPr>
        <p:txBody>
          <a:bodyPr/>
          <a:lstStyle/>
          <a:p>
            <a:r>
              <a:rPr lang="en-US" dirty="0" smtClean="0">
                <a:solidFill>
                  <a:schemeClr val="bg1"/>
                </a:solidFill>
              </a:rPr>
              <a:t>2018-2020 Action Planning</a:t>
            </a:r>
            <a:endParaRPr lang="en-US" dirty="0">
              <a:solidFill>
                <a:schemeClr val="bg1"/>
              </a:solidFill>
            </a:endParaRPr>
          </a:p>
        </p:txBody>
      </p:sp>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95401" y="1416654"/>
            <a:ext cx="6307378" cy="47095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9413311"/>
      </p:ext>
    </p:extLst>
  </p:cSld>
  <p:clrMapOvr>
    <a:masterClrMapping/>
  </p:clrMapOvr>
</p:sld>
</file>

<file path=ppt/theme/theme1.xml><?xml version="1.0" encoding="utf-8"?>
<a:theme xmlns:a="http://schemas.openxmlformats.org/drawingml/2006/main" name="HCHD PPT Template Whi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2123</TotalTime>
  <Words>582</Words>
  <Application>Microsoft Office PowerPoint</Application>
  <PresentationFormat>On-screen Show (4:3)</PresentationFormat>
  <Paragraphs>85</Paragraphs>
  <Slides>13</Slides>
  <Notes>5</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HCHD PPT Template White</vt:lpstr>
      <vt:lpstr>Healthy Weight Work Group August 24, 2017</vt:lpstr>
      <vt:lpstr>PowerPoint Presentation</vt:lpstr>
      <vt:lpstr>Approval of Minutes and Member Announcements (5 minutes)</vt:lpstr>
      <vt:lpstr>Delegate Report (5 minutes)</vt:lpstr>
      <vt:lpstr>2018-2020 Healthy Weight Work Group Action Planning</vt:lpstr>
      <vt:lpstr>2018-2020 Action Planning</vt:lpstr>
      <vt:lpstr>2018-2020 Action Planning</vt:lpstr>
      <vt:lpstr>2018-2020 Action Planning</vt:lpstr>
      <vt:lpstr>2018-2020 Action Planning</vt:lpstr>
      <vt:lpstr>Membership Levels</vt:lpstr>
      <vt:lpstr>7th Inning Stretch- Healthy Meeting Stretch Break (2 Minutes)</vt:lpstr>
      <vt:lpstr>PowerPoint Presentation</vt:lpstr>
      <vt:lpstr>Next Steps and Wrap-up for Full Work Group (5 Minutes)</vt:lpstr>
    </vt:vector>
  </TitlesOfParts>
  <Company>Howard County Government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Kesler, Kelly</dc:creator>
  <cp:lastModifiedBy>Williams, Lauren</cp:lastModifiedBy>
  <cp:revision>128</cp:revision>
  <cp:lastPrinted>2017-02-16T12:54:33Z</cp:lastPrinted>
  <dcterms:created xsi:type="dcterms:W3CDTF">2016-09-02T12:10:14Z</dcterms:created>
  <dcterms:modified xsi:type="dcterms:W3CDTF">2017-08-23T15:30:31Z</dcterms:modified>
</cp:coreProperties>
</file>